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14.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15.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notesSlides/notesSlide16.xml" ContentType="application/vnd.openxmlformats-officedocument.presentationml.notesSl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17.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9.xml" ContentType="application/vnd.openxmlformats-officedocument.drawingml.chart+xml"/>
  <Override PartName="/ppt/theme/themeOverride18.xml" ContentType="application/vnd.openxmlformats-officedocument.themeOverride+xml"/>
  <Override PartName="/ppt/charts/chart20.xml" ContentType="application/vnd.openxmlformats-officedocument.drawingml.chart+xml"/>
  <Override PartName="/ppt/theme/themeOverride19.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1"/>
  </p:notesMasterIdLst>
  <p:sldIdLst>
    <p:sldId id="257" r:id="rId2"/>
    <p:sldId id="258" r:id="rId3"/>
    <p:sldId id="293" r:id="rId4"/>
    <p:sldId id="295" r:id="rId5"/>
    <p:sldId id="302" r:id="rId6"/>
    <p:sldId id="384" r:id="rId7"/>
    <p:sldId id="301" r:id="rId8"/>
    <p:sldId id="385" r:id="rId9"/>
    <p:sldId id="262" r:id="rId10"/>
    <p:sldId id="386" r:id="rId11"/>
    <p:sldId id="934" r:id="rId12"/>
    <p:sldId id="387" r:id="rId13"/>
    <p:sldId id="935" r:id="rId14"/>
    <p:sldId id="936" r:id="rId15"/>
    <p:sldId id="937" r:id="rId16"/>
    <p:sldId id="938" r:id="rId17"/>
    <p:sldId id="939" r:id="rId18"/>
    <p:sldId id="424" r:id="rId19"/>
    <p:sldId id="425" r:id="rId20"/>
    <p:sldId id="940" r:id="rId21"/>
    <p:sldId id="943" r:id="rId22"/>
    <p:sldId id="944" r:id="rId23"/>
    <p:sldId id="945" r:id="rId24"/>
    <p:sldId id="351" r:id="rId25"/>
    <p:sldId id="946" r:id="rId26"/>
    <p:sldId id="947" r:id="rId27"/>
    <p:sldId id="948" r:id="rId28"/>
    <p:sldId id="949" r:id="rId29"/>
    <p:sldId id="950" r:id="rId30"/>
    <p:sldId id="951" r:id="rId31"/>
    <p:sldId id="953" r:id="rId32"/>
    <p:sldId id="952" r:id="rId33"/>
    <p:sldId id="954" r:id="rId34"/>
    <p:sldId id="955" r:id="rId35"/>
    <p:sldId id="956" r:id="rId36"/>
    <p:sldId id="292" r:id="rId37"/>
    <p:sldId id="957" r:id="rId38"/>
    <p:sldId id="958" r:id="rId39"/>
    <p:sldId id="277"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DFEB"/>
    <a:srgbClr val="DCF4F8"/>
    <a:srgbClr val="30C1D7"/>
    <a:srgbClr val="00BF96"/>
    <a:srgbClr val="E78B03"/>
    <a:srgbClr val="00D2A5"/>
    <a:srgbClr val="19325C"/>
    <a:srgbClr val="F8FDFE"/>
    <a:srgbClr val="C3ECF3"/>
    <a:srgbClr val="356A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90" autoAdjust="0"/>
    <p:restoredTop sz="73677" autoAdjust="0"/>
  </p:normalViewPr>
  <p:slideViewPr>
    <p:cSldViewPr snapToGrid="0">
      <p:cViewPr varScale="1">
        <p:scale>
          <a:sx n="84" d="100"/>
          <a:sy n="84" d="100"/>
        </p:scale>
        <p:origin x="1992" y="66"/>
      </p:cViewPr>
      <p:guideLst/>
    </p:cSldViewPr>
  </p:slideViewPr>
  <p:notesTextViewPr>
    <p:cViewPr>
      <p:scale>
        <a:sx n="1" d="1"/>
        <a:sy n="1" d="1"/>
      </p:scale>
      <p:origin x="0" y="0"/>
    </p:cViewPr>
  </p:notesTextViewPr>
  <p:sorterViewPr>
    <p:cViewPr varScale="1">
      <p:scale>
        <a:sx n="1" d="1"/>
        <a:sy n="1" d="1"/>
      </p:scale>
      <p:origin x="0" y="-27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xml"/><Relationship Id="rId1" Type="http://schemas.microsoft.com/office/2011/relationships/chartStyle" Target="style1.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8.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9.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934383202099741E-2"/>
          <c:y val="4.7828248031496066E-2"/>
          <c:w val="0.89731561679790028"/>
          <c:h val="0.9230935039370078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9325C"/>
              </a:solidFill>
              <a:ln>
                <a:noFill/>
              </a:ln>
              <a:effectLst/>
            </c:spPr>
            <c:extLst>
              <c:ext xmlns:c16="http://schemas.microsoft.com/office/drawing/2014/chart" uri="{C3380CC4-5D6E-409C-BE32-E72D297353CC}">
                <c16:uniqueId val="{00000003-C621-45D3-950F-BB7D19296A25}"/>
              </c:ext>
            </c:extLst>
          </c:dPt>
          <c:dPt>
            <c:idx val="1"/>
            <c:invertIfNegative val="0"/>
            <c:bubble3D val="0"/>
            <c:spPr>
              <a:solidFill>
                <a:srgbClr val="30C1D7"/>
              </a:solidFill>
              <a:ln>
                <a:noFill/>
              </a:ln>
              <a:effectLst/>
            </c:spPr>
            <c:extLst>
              <c:ext xmlns:c16="http://schemas.microsoft.com/office/drawing/2014/chart" uri="{C3380CC4-5D6E-409C-BE32-E72D297353CC}">
                <c16:uniqueId val="{00000004-C621-45D3-950F-BB7D19296A25}"/>
              </c:ext>
            </c:extLst>
          </c:dPt>
          <c:cat>
            <c:strRef>
              <c:f>Sheet1!$A$2:$A$3</c:f>
              <c:strCache>
                <c:ptCount val="2"/>
                <c:pt idx="0">
                  <c:v>Apixaban</c:v>
                </c:pt>
                <c:pt idx="1">
                  <c:v>ASA</c:v>
                </c:pt>
              </c:strCache>
            </c:strRef>
          </c:cat>
          <c:val>
            <c:numRef>
              <c:f>Sheet1!$B$2:$B$3</c:f>
              <c:numCache>
                <c:formatCode>0.00%</c:formatCode>
                <c:ptCount val="2"/>
                <c:pt idx="0">
                  <c:v>0.17899999999999999</c:v>
                </c:pt>
                <c:pt idx="1">
                  <c:v>0.20499999999999999</c:v>
                </c:pt>
              </c:numCache>
            </c:numRef>
          </c:val>
          <c:extLst>
            <c:ext xmlns:c16="http://schemas.microsoft.com/office/drawing/2014/chart" uri="{C3380CC4-5D6E-409C-BE32-E72D297353CC}">
              <c16:uniqueId val="{00000000-C621-45D3-950F-BB7D19296A25}"/>
            </c:ext>
          </c:extLst>
        </c:ser>
        <c:dLbls>
          <c:showLegendKey val="0"/>
          <c:showVal val="0"/>
          <c:showCatName val="0"/>
          <c:showSerName val="0"/>
          <c:showPercent val="0"/>
          <c:showBubbleSize val="0"/>
        </c:dLbls>
        <c:gapWidth val="89"/>
        <c:overlap val="-27"/>
        <c:axId val="1185458128"/>
        <c:axId val="1185463704"/>
      </c:barChart>
      <c:catAx>
        <c:axId val="1185458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185463704"/>
        <c:crosses val="autoZero"/>
        <c:auto val="1"/>
        <c:lblAlgn val="ctr"/>
        <c:lblOffset val="100"/>
        <c:noMultiLvlLbl val="0"/>
      </c:catAx>
      <c:valAx>
        <c:axId val="1185463704"/>
        <c:scaling>
          <c:orientation val="minMax"/>
          <c:max val="0.30000000000000004"/>
          <c:min val="0"/>
        </c:scaling>
        <c:delete val="0"/>
        <c:axPos val="l"/>
        <c:numFmt formatCode="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18545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4/1/2019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CA" sz="1200" kern="1200" dirty="0">
                <a:solidFill>
                  <a:schemeClr val="tx1"/>
                </a:solidFill>
                <a:latin typeface="+mn-lt"/>
                <a:ea typeface="+mn-ea"/>
                <a:cs typeface="+mn-cs"/>
              </a:rPr>
              <a:t>p.1712: Proton pump inhibitors may be useful to alleviate dyspepsia related to dabigatran as well as reduce GI bleeding risk. Current evidence indicates that the mild reduction in dabigatran exposure related to PPI usage does not warrant any dose adjustment.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283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732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b="0" dirty="0"/>
              <a:t>Correct Answers: 8 &amp; 9</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61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307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096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71450" indent="-171450">
              <a:buFontTx/>
              <a:buChar char="-"/>
            </a:pPr>
            <a:r>
              <a:rPr lang="en-US" altLang="en-US" sz="1200" b="0" dirty="0">
                <a:solidFill>
                  <a:schemeClr val="tx1"/>
                </a:solidFill>
                <a:latin typeface="+mn-lt"/>
              </a:rPr>
              <a:t>No significant difference in risk of major / fatal / intracranial  bleeding between apixaban and ASA. </a:t>
            </a:r>
          </a:p>
          <a:p>
            <a:pPr marL="171450" indent="-171450">
              <a:buFontTx/>
              <a:buChar char="-"/>
            </a:pPr>
            <a:r>
              <a:rPr lang="en-US" altLang="en-US" sz="1200" b="0" dirty="0">
                <a:solidFill>
                  <a:schemeClr val="tx1"/>
                </a:solidFill>
                <a:latin typeface="+mn-lt"/>
              </a:rPr>
              <a:t>24%</a:t>
            </a:r>
            <a:r>
              <a:rPr lang="en-US" altLang="en-US" sz="1200" b="0" baseline="0" dirty="0">
                <a:solidFill>
                  <a:schemeClr val="tx1"/>
                </a:solidFill>
                <a:latin typeface="+mn-lt"/>
              </a:rPr>
              <a:t> borderline significant (P 0.05) increase in minor bleeds with apixaban vs ASA</a:t>
            </a:r>
            <a:endParaRPr lang="en-US" altLang="en-US" sz="1200" b="0" dirty="0">
              <a:solidFill>
                <a:schemeClr val="tx1"/>
              </a:solidFill>
              <a:latin typeface="+mn-lt"/>
            </a:endParaRP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952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71450" indent="-171450">
              <a:buFontTx/>
              <a:buChar char="-"/>
            </a:pPr>
            <a:r>
              <a:rPr lang="en-US" altLang="en-US" sz="1200" b="0" dirty="0">
                <a:solidFill>
                  <a:schemeClr val="tx1"/>
                </a:solidFill>
                <a:latin typeface="+mn-lt"/>
              </a:rPr>
              <a:t>No significant difference in risk of major / fatal / intracranial / gastrointestinal/ clinically relevant non-major bleeding between apixaban and ASA. </a:t>
            </a:r>
          </a:p>
          <a:p>
            <a:pPr marL="171450" indent="-171450">
              <a:buFontTx/>
              <a:buChar char="-"/>
            </a:pPr>
            <a:r>
              <a:rPr lang="en-US" altLang="en-US" sz="1200" b="0" dirty="0">
                <a:solidFill>
                  <a:schemeClr val="tx1"/>
                </a:solidFill>
                <a:latin typeface="+mn-lt"/>
              </a:rPr>
              <a:t>24%</a:t>
            </a:r>
            <a:r>
              <a:rPr lang="en-US" altLang="en-US" sz="1200" b="0" baseline="0" dirty="0">
                <a:solidFill>
                  <a:schemeClr val="tx1"/>
                </a:solidFill>
                <a:latin typeface="+mn-lt"/>
              </a:rPr>
              <a:t> borderline significant (P 0.05) increase in minor bleeds with apixaban vs ASA</a:t>
            </a: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858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CA" sz="1200" dirty="0">
                <a:solidFill>
                  <a:schemeClr val="tx1"/>
                </a:solidFill>
                <a:latin typeface="+mn-lt"/>
              </a:rPr>
              <a:t>In AVERROES (Apixaban vs. Acetylsalicylic Acid to Prevent Stroke in Atrial Fibrillation Patients who have Failed or are Unsuitable for Vitamin K Antagonist Treatment), apixaban was superior to aspirin for stroke prevention and carried a similar bleeding risk. Roughly 1 year after treatment, fewer patients who received apixaban than patients who received aspirin were hospitalized for cardiovascular reasons [59]. This reduction was driven primarily by fewer stroke-related hospitalizations</a:t>
            </a:r>
            <a:endParaRPr lang="en-US" altLang="en-US" sz="1200" dirty="0">
              <a:solidFill>
                <a:schemeClr val="tx1"/>
              </a:solidFill>
              <a:latin typeface="+mn-lt"/>
            </a:endParaRPr>
          </a:p>
          <a:p>
            <a:endParaRPr lang="en-US" altLang="en-US" sz="1200" dirty="0">
              <a:solidFill>
                <a:schemeClr val="tx1"/>
              </a:solidFill>
              <a:latin typeface="+mn-lt"/>
            </a:endParaRPr>
          </a:p>
          <a:p>
            <a:r>
              <a:rPr lang="en-US" altLang="en-US" sz="1200" dirty="0">
                <a:solidFill>
                  <a:schemeClr val="tx1"/>
                </a:solidFill>
                <a:latin typeface="+mn-lt"/>
              </a:rPr>
              <a:t>The data and safety monitoring committee reviewed the results of the first planned interim analysis of efficacy on February 19, 2010, at which time </a:t>
            </a:r>
            <a:br>
              <a:rPr lang="en-US" altLang="en-US" sz="1200" dirty="0">
                <a:solidFill>
                  <a:schemeClr val="tx1"/>
                </a:solidFill>
                <a:latin typeface="+mn-lt"/>
              </a:rPr>
            </a:br>
            <a:r>
              <a:rPr lang="en-US" altLang="en-US" sz="1200" dirty="0">
                <a:solidFill>
                  <a:schemeClr val="tx1"/>
                </a:solidFill>
                <a:latin typeface="+mn-lt"/>
              </a:rPr>
              <a:t>104 events had occurred, and observed a treatment benefit in favor of apixaban for the primary outcome that exceeded 4 SD. The results of a confirmatory analysis were reviewed on May 28, 2010, at which time the </a:t>
            </a:r>
            <a:r>
              <a:rPr lang="en-US" altLang="en-US" sz="1200" i="1" dirty="0">
                <a:solidFill>
                  <a:schemeClr val="tx1"/>
                </a:solidFill>
                <a:latin typeface="+mn-lt"/>
              </a:rPr>
              <a:t>P</a:t>
            </a:r>
            <a:r>
              <a:rPr lang="en-US" altLang="en-US" sz="1200" dirty="0">
                <a:solidFill>
                  <a:schemeClr val="tx1"/>
                </a:solidFill>
                <a:latin typeface="+mn-lt"/>
              </a:rPr>
              <a:t> value was 0.000002, and study termination was recommended.</a:t>
            </a:r>
          </a:p>
          <a:p>
            <a:r>
              <a:rPr lang="en-US" altLang="en-US" sz="1200" dirty="0">
                <a:solidFill>
                  <a:schemeClr val="tx1"/>
                </a:solidFill>
                <a:latin typeface="+mn-lt"/>
              </a:rPr>
              <a:t>Most patients received apixaban or an apixaban placebo at a dose of 5 mg twice a day. A daily dose of ≤162 mg of ASA or ASA placebo was used in the case of 91% of the patients in both the apixaban and ASA groups.</a:t>
            </a:r>
            <a:endParaRPr lang="fr-FR" altLang="en-US" sz="1200" dirty="0">
              <a:solidFill>
                <a:schemeClr val="tx1"/>
              </a:solidFill>
              <a:latin typeface="+mn-lt"/>
            </a:endParaRPr>
          </a:p>
          <a:p>
            <a:r>
              <a:rPr lang="en-US" altLang="en-US" sz="1200" dirty="0">
                <a:solidFill>
                  <a:schemeClr val="tx1"/>
                </a:solidFill>
                <a:latin typeface="+mn-lt"/>
              </a:rPr>
              <a:t>At 2 years, the rates of permanent discontinuation of the study medication were 17.9% per year in the apixaban group and 20.5% per year in the ASA group; the risk of permanent discontinuation was 12% lower in the apixaban group than in the ASA group (hazard ratio with apixaban, </a:t>
            </a:r>
            <a:r>
              <a:rPr lang="pl-PL" altLang="en-US" sz="1200" dirty="0">
                <a:solidFill>
                  <a:schemeClr val="tx1"/>
                </a:solidFill>
                <a:latin typeface="+mn-lt"/>
              </a:rPr>
              <a:t>0.88; 95% CI, 0.78 to 0.99; </a:t>
            </a:r>
            <a:r>
              <a:rPr lang="pl-PL" altLang="en-US" sz="1200" i="1" dirty="0">
                <a:solidFill>
                  <a:schemeClr val="tx1"/>
                </a:solidFill>
                <a:latin typeface="+mn-lt"/>
              </a:rPr>
              <a:t>P</a:t>
            </a:r>
            <a:r>
              <a:rPr lang="pl-PL" altLang="en-US" sz="1200" dirty="0">
                <a:solidFill>
                  <a:schemeClr val="tx1"/>
                </a:solidFill>
                <a:latin typeface="+mn-lt"/>
              </a:rPr>
              <a:t>=0.03)</a:t>
            </a:r>
            <a:r>
              <a:rPr lang="fr-FR" altLang="en-US" sz="1200" dirty="0">
                <a:solidFill>
                  <a:schemeClr val="tx1"/>
                </a:solidFill>
                <a:latin typeface="+mn-lt"/>
              </a:rPr>
              <a:t>.</a:t>
            </a:r>
            <a:endParaRPr lang="en-US" sz="1200" b="0"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84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endParaRPr lang="en-CA" sz="1200" b="0" dirty="0">
              <a:solidFill>
                <a:schemeClr val="tx1"/>
              </a:solidFill>
              <a:latin typeface="+mn-lt"/>
            </a:endParaRPr>
          </a:p>
          <a:p>
            <a:pPr lvl="0" algn="l" defTabSz="914400">
              <a:defRPr/>
            </a:pPr>
            <a:endParaRPr lang="en-CA" sz="1200" b="0" dirty="0">
              <a:solidFill>
                <a:schemeClr val="tx1"/>
              </a:solidFill>
              <a:latin typeface="+mn-lt"/>
              <a:cs typeface="Candara"/>
            </a:endParaRPr>
          </a:p>
          <a:p>
            <a:r>
              <a:rPr lang="en-CA" sz="1200" b="1" kern="1200" dirty="0">
                <a:solidFill>
                  <a:schemeClr val="tx1"/>
                </a:solidFill>
                <a:latin typeface="+mn-lt"/>
                <a:ea typeface="+mn-ea"/>
                <a:cs typeface="+mn-cs"/>
              </a:rPr>
              <a:t>Increased efficacy of apixaban in the elderly</a:t>
            </a:r>
          </a:p>
          <a:p>
            <a:r>
              <a:rPr lang="en-CA" sz="1200" kern="1200" dirty="0">
                <a:solidFill>
                  <a:schemeClr val="tx1"/>
                </a:solidFill>
                <a:latin typeface="+mn-lt"/>
                <a:ea typeface="+mn-ea"/>
                <a:cs typeface="+mn-cs"/>
              </a:rPr>
              <a:t>In this paper we have reported evidence that for stroke prevention, the efﬁcacy of apixaban in comparison to aspirin increases with age. In patients =75 years, there was a greater relative risk reduction with apixaban (HR 0.33, 95% CI 0.18–0.56) compared with younger patients (HR 0.68, 95% CI 0.42–1.08; P-value for interaction = 0.04) (Figure 1). The number needed to treat (NNT, calculated as 1/[absolute risk reduction]) per year to prevent a stroke was 26 in patients =75 compared with a NNT of 143 in younger patients. In contrast, the relative efﬁcacy of aspirin to prevent ischaemic stroke decreases as patients with AF age and appears ineffectual as patients enter their eighth decade [8]. The beneﬁt of apixaban with advancing age appears to be due to a rapidly increasing stroke risk on aspirin, whereas the stroke risk on apixaban is relatively consistent across age groups (Figure 2A). In the absence of a comparator group with no antiplatelets or anticoagulants, it is not possible to determine conclusively from this data if this is due to a loss of efﬁcacy of aspirin with age or an increase in efﬁcacy with apixaban. However, as most elderly patients not anticoagulated will be prescribed aspirin, the ﬁndings of this analysis are clinically relevant.</a:t>
            </a:r>
            <a:endParaRPr lang="fr-CA" sz="1200" dirty="0">
              <a:solidFill>
                <a:schemeClr val="tx1"/>
              </a:solidFill>
              <a:latin typeface="+mn-lt"/>
            </a:endParaRPr>
          </a:p>
          <a:p>
            <a:pPr defTabSz="483198">
              <a:spcBef>
                <a:spcPct val="0"/>
              </a:spcBef>
            </a:pPr>
            <a:endParaRPr lang="fr-CA" sz="1200"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15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endParaRPr lang="en-CA" sz="1200" b="0" dirty="0">
              <a:solidFill>
                <a:schemeClr val="tx1"/>
              </a:solidFill>
              <a:latin typeface="+mn-lt"/>
            </a:endParaRPr>
          </a:p>
          <a:p>
            <a:pPr lvl="0" algn="l" defTabSz="914400">
              <a:defRPr/>
            </a:pPr>
            <a:endParaRPr lang="en-CA" sz="1200" b="0" dirty="0">
              <a:solidFill>
                <a:schemeClr val="tx1"/>
              </a:solidFill>
              <a:latin typeface="+mn-lt"/>
              <a:cs typeface="Candara"/>
            </a:endParaRPr>
          </a:p>
          <a:p>
            <a:r>
              <a:rPr lang="en-CA" sz="1200" kern="1200" dirty="0">
                <a:solidFill>
                  <a:schemeClr val="tx1"/>
                </a:solidFill>
                <a:latin typeface="+mn-lt"/>
                <a:ea typeface="+mn-ea"/>
                <a:cs typeface="+mn-cs"/>
              </a:rPr>
              <a:t>Risk of bleeding with initiation of apixaban Patients enrolled onto AVERROES were not anticoagulated with vitamin K antagonist therapy either because it was unsuitable or expected to be unsuitable. Multiple physician and</a:t>
            </a:r>
          </a:p>
          <a:p>
            <a:r>
              <a:rPr lang="en-CA" sz="1200" kern="1200" dirty="0">
                <a:solidFill>
                  <a:schemeClr val="tx1"/>
                </a:solidFill>
                <a:latin typeface="+mn-lt"/>
                <a:ea typeface="+mn-ea"/>
                <a:cs typeface="+mn-cs"/>
              </a:rPr>
              <a:t>patient factors were listed for patients not being suitable for </a:t>
            </a:r>
            <a:r>
              <a:rPr lang="en-CA" sz="1200" kern="1200" dirty="0" err="1">
                <a:solidFill>
                  <a:schemeClr val="tx1"/>
                </a:solidFill>
                <a:latin typeface="+mn-lt"/>
                <a:ea typeface="+mn-ea"/>
                <a:cs typeface="+mn-cs"/>
              </a:rPr>
              <a:t>VKA</a:t>
            </a:r>
            <a:r>
              <a:rPr lang="en-CA" sz="1200" kern="1200" dirty="0">
                <a:solidFill>
                  <a:schemeClr val="tx1"/>
                </a:solidFill>
                <a:latin typeface="+mn-lt"/>
                <a:ea typeface="+mn-ea"/>
                <a:cs typeface="+mn-cs"/>
              </a:rPr>
              <a:t> but most patients were unsuitable for multiple reasons (Supplementary data, Table S4, available in Age and Ageing online). A large proportion of older patients (42.6%) had previously failed VKA therapy and of that group, 9.5% had serious bleeding due to VKA therapy. In general, apixaban has a similar major bleeding rate to aspirin in patients who were previously not deemed suitable for anticoagulation with VKA. The risk of bleeding increased on both treatments with age (Figure 2B). However even in the very elderly, apixaban was as safe as aspirin in regards to bleeding. For intracranial haemorrhage, there is some evidence that apixaban is safer than aspirin in patients =85 years though absolute event rates were low.</a:t>
            </a:r>
            <a:endParaRPr lang="en-CA" sz="1200" dirty="0">
              <a:solidFill>
                <a:schemeClr val="tx1"/>
              </a:solidFill>
              <a:latin typeface="+mn-lt"/>
            </a:endParaRPr>
          </a:p>
          <a:p>
            <a:pPr defTabSz="483198">
              <a:spcBef>
                <a:spcPct val="0"/>
              </a:spcBef>
            </a:pPr>
            <a:endParaRPr lang="fr-CA" sz="1200"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18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2</a:t>
            </a:fld>
            <a:endParaRPr lang="en-US"/>
          </a:p>
        </p:txBody>
      </p:sp>
    </p:spTree>
    <p:extLst>
      <p:ext uri="{BB962C8B-B14F-4D97-AF65-F5344CB8AC3E}">
        <p14:creationId xmlns:p14="http://schemas.microsoft.com/office/powerpoint/2010/main" val="2564902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eaLnBrk="1" hangingPunct="1"/>
            <a:r>
              <a:rPr lang="en-US" sz="1200" i="1" dirty="0">
                <a:solidFill>
                  <a:schemeClr val="tx1"/>
                </a:solidFill>
                <a:latin typeface="+mn-lt"/>
              </a:rPr>
              <a:t>This</a:t>
            </a:r>
            <a:r>
              <a:rPr lang="en-US" sz="1200" i="1" baseline="0" dirty="0">
                <a:solidFill>
                  <a:schemeClr val="tx1"/>
                </a:solidFill>
                <a:latin typeface="+mn-lt"/>
              </a:rPr>
              <a:t> slide summarizes the Steering Committee members’ consensus of recommendation in personalizing DOAC selection to patient age and co-morbidity</a:t>
            </a:r>
            <a:endParaRPr lang="en-US" sz="1200" i="1" dirty="0">
              <a:solidFill>
                <a:schemeClr val="tx1"/>
              </a:solidFill>
              <a:latin typeface="+mn-lt"/>
            </a:endParaRPr>
          </a:p>
          <a:p>
            <a:pPr eaLnBrk="1" hangingPunct="1"/>
            <a:r>
              <a:rPr lang="en-US" sz="1200" dirty="0">
                <a:solidFill>
                  <a:schemeClr val="tx1"/>
                </a:solidFill>
                <a:latin typeface="+mn-lt"/>
              </a:rPr>
              <a:t>Co-Morbidities</a:t>
            </a:r>
            <a:r>
              <a:rPr lang="en-CA" sz="1200" dirty="0">
                <a:solidFill>
                  <a:schemeClr val="tx1"/>
                </a:solidFill>
                <a:latin typeface="+mn-lt"/>
              </a:rPr>
              <a:t>.  Patients who are at high risk of Stroke should be considered for treatment with dabigatran 150mg po bid, since this is the DOAC associated with the greatest reduction in Stroke compared to warfarin. Patients who are at high risk of Major Bleeding should be considered for treatment with apixaban, since this is the DOAC associated with the greatest reduction in Major Bleeding compared to warfarin.  Warfarin is absolutely indicated in patients with Artificial Heart Valves and Rheumatic Mitral Stenosis.  DOACs are contraindicated in patients with Stage 4-5 Chronic Kidney Disease (</a:t>
            </a:r>
            <a:r>
              <a:rPr lang="en-CA" sz="1200" dirty="0" err="1">
                <a:solidFill>
                  <a:schemeClr val="tx1"/>
                </a:solidFill>
                <a:latin typeface="+mn-lt"/>
              </a:rPr>
              <a:t>CrCl</a:t>
            </a:r>
            <a:r>
              <a:rPr lang="en-CA" sz="1200" dirty="0">
                <a:solidFill>
                  <a:schemeClr val="tx1"/>
                </a:solidFill>
                <a:latin typeface="+mn-lt"/>
              </a:rPr>
              <a:t>&lt;30mL/min).  Further, because dabigatran is renally cleared, it should be avoided in patients with Stage 3 Chronic Kidney Disease (</a:t>
            </a:r>
            <a:r>
              <a:rPr lang="en-CA" sz="1200" dirty="0" err="1">
                <a:solidFill>
                  <a:schemeClr val="tx1"/>
                </a:solidFill>
                <a:latin typeface="+mn-lt"/>
              </a:rPr>
              <a:t>CrCl</a:t>
            </a:r>
            <a:r>
              <a:rPr lang="en-CA" sz="1200" dirty="0">
                <a:solidFill>
                  <a:schemeClr val="tx1"/>
                </a:solidFill>
                <a:latin typeface="+mn-lt"/>
              </a:rPr>
              <a:t> 30-49mL/min).  Because of increased risk of Major Bleeding in elderly patients, and as per the product monograph, dabigatran 150mg po bid is contraindicated in patients aged 80 or older.  A Factor </a:t>
            </a:r>
            <a:r>
              <a:rPr lang="en-CA" sz="1200" dirty="0" err="1">
                <a:solidFill>
                  <a:schemeClr val="tx1"/>
                </a:solidFill>
                <a:latin typeface="+mn-lt"/>
              </a:rPr>
              <a:t>Xa</a:t>
            </a:r>
            <a:r>
              <a:rPr lang="en-CA" sz="1200" dirty="0">
                <a:solidFill>
                  <a:schemeClr val="tx1"/>
                </a:solidFill>
                <a:latin typeface="+mn-lt"/>
              </a:rPr>
              <a:t> inhibitor is preferred in patients with Coronary Artery Disease (whether recent or stable), noting that ASA may be used as an alterative in low risk patients (as per the 2014 Canadian Cardiovascular Society Guidelines for the Management of Atrial Fibrillation).  The combination of an antiplatelet plus an oral anticoagulant is not recommended unless the patient has had recent acute coronary syndrome or a percutaneous coronary intervention, in which case the combination of clopidogrel and an oral anticoagulant may suffice in lieu of triple therapy.  Apixaban and rivaroxaban are the only 2 DOACs that are indicated both for stroke prevention in atrial fibrillation and acute venous thromboembolism.  Apixaban is the preferred DOAC in patients with a previous history of GI Bleeding, since both dabigatran and rivaroxaban were associated with increased major GI Bleeding when compared to warfarin.  Lastly, dabigatran can be associated with dyspepsia, and should be avoided in with dyspepsia, or in patient who develop dyspepsia while on dabigatran.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245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446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No intention for correct</a:t>
            </a:r>
            <a:r>
              <a:rPr lang="en-CA" sz="1200" baseline="0" dirty="0">
                <a:solidFill>
                  <a:schemeClr val="tx1"/>
                </a:solidFill>
                <a:latin typeface="+mn-lt"/>
              </a:rPr>
              <a:t> answer but discussion with several correct answers (</a:t>
            </a:r>
            <a:r>
              <a:rPr lang="en-CA" sz="1200" baseline="0" dirty="0" err="1">
                <a:solidFill>
                  <a:schemeClr val="tx1"/>
                </a:solidFill>
                <a:latin typeface="+mn-lt"/>
              </a:rPr>
              <a:t>ie</a:t>
            </a:r>
            <a:r>
              <a:rPr lang="en-CA" sz="1200" baseline="0" dirty="0">
                <a:solidFill>
                  <a:schemeClr val="tx1"/>
                </a:solidFill>
                <a:latin typeface="+mn-lt"/>
              </a:rPr>
              <a:t> 5 + 1 for instance)</a:t>
            </a:r>
            <a:endParaRPr lang="en-CA" sz="1200" dirty="0">
              <a:solidFill>
                <a:schemeClr val="tx1"/>
              </a:solidFill>
              <a:latin typeface="+mn-lt"/>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526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Answers provided on slide 25</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037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sym typeface="Symbol"/>
              </a:rPr>
              <a:t>Steering committee recommendation;  </a:t>
            </a:r>
            <a:r>
              <a:rPr lang="en-US" sz="1200" dirty="0">
                <a:solidFill>
                  <a:schemeClr val="bg1"/>
                </a:solidFill>
                <a:latin typeface="+mn-lt"/>
              </a:rPr>
              <a:t>In addition to the bleeding risk of a procedure, physicians should consider co-morbid conditions that might exacerbate the bleeding risk (e.g. advanced age, renal or liver impairment).</a:t>
            </a:r>
            <a:endParaRPr lang="en-US" sz="1200" dirty="0">
              <a:latin typeface="+mn-lt"/>
            </a:endParaRPr>
          </a:p>
          <a:p>
            <a:pPr marL="178573" indent="-178573">
              <a:buFontTx/>
              <a:buChar char="-"/>
            </a:pPr>
            <a:r>
              <a:rPr lang="en-US" sz="1200" dirty="0">
                <a:latin typeface="+mn-lt"/>
              </a:rPr>
              <a:t>Many invasive and surgical procedures carry but a very low to low risk of bleeding – DOACs may be held only briefly or even continued without interruption during such</a:t>
            </a:r>
            <a:r>
              <a:rPr lang="en-US" sz="1200" baseline="0" dirty="0">
                <a:latin typeface="+mn-lt"/>
              </a:rPr>
              <a:t> procedures as will be discussed in case #2</a:t>
            </a:r>
          </a:p>
          <a:p>
            <a:pPr marL="178573" indent="-178573">
              <a:buFontTx/>
              <a:buChar char="-"/>
            </a:pPr>
            <a:r>
              <a:rPr lang="en-US" sz="1200" baseline="0" dirty="0">
                <a:latin typeface="+mn-lt"/>
              </a:rPr>
              <a:t>Antithrombotic therapy with warfarin </a:t>
            </a:r>
            <a:r>
              <a:rPr lang="en-US" sz="1200" u="sng" baseline="0" dirty="0">
                <a:latin typeface="+mn-lt"/>
              </a:rPr>
              <a:t>but not a DOAC </a:t>
            </a:r>
            <a:r>
              <a:rPr lang="en-US" sz="1200" baseline="0" dirty="0">
                <a:latin typeface="+mn-lt"/>
              </a:rPr>
              <a:t>can be safely continued pre-post pacemaker or ICD insertion</a:t>
            </a:r>
          </a:p>
          <a:p>
            <a:pPr marL="178573" indent="-178573">
              <a:buFontTx/>
              <a:buChar char="-"/>
            </a:pPr>
            <a:r>
              <a:rPr lang="en-US" sz="1200" baseline="0" dirty="0">
                <a:latin typeface="+mn-lt"/>
              </a:rPr>
              <a:t>DOACs </a:t>
            </a:r>
            <a:r>
              <a:rPr lang="en-US" sz="1200" u="sng" baseline="0" dirty="0">
                <a:latin typeface="+mn-lt"/>
              </a:rPr>
              <a:t>never</a:t>
            </a:r>
            <a:r>
              <a:rPr lang="en-US" sz="1200" baseline="0" dirty="0">
                <a:latin typeface="+mn-lt"/>
              </a:rPr>
              <a:t> need to be bridged with subcutaneous heparin peri-invasive or surgical procedures due to their short duration of action</a:t>
            </a:r>
            <a:endParaRPr lang="en-US" sz="1200" dirty="0">
              <a:latin typeface="+mn-lt"/>
            </a:endParaRPr>
          </a:p>
          <a:p>
            <a:endParaRPr lang="en-US" sz="1200" b="1" dirty="0">
              <a:latin typeface="+mn-lt"/>
            </a:endParaRPr>
          </a:p>
          <a:p>
            <a:r>
              <a:rPr lang="en-US" sz="1200" b="1" dirty="0">
                <a:latin typeface="+mn-lt"/>
              </a:rPr>
              <a:t>REFERENCES:</a:t>
            </a:r>
            <a:endParaRPr lang="en-CA" sz="1200" dirty="0">
              <a:latin typeface="+mn-lt"/>
            </a:endParaRPr>
          </a:p>
          <a:p>
            <a:r>
              <a:rPr lang="en-US" sz="1200" dirty="0">
                <a:latin typeface="+mn-lt"/>
              </a:rPr>
              <a:t> </a:t>
            </a:r>
            <a:endParaRPr lang="en-CA" sz="1200" dirty="0">
              <a:latin typeface="+mn-lt"/>
            </a:endParaRPr>
          </a:p>
          <a:p>
            <a:r>
              <a:rPr lang="en-US" sz="1200" dirty="0" err="1">
                <a:latin typeface="+mn-lt"/>
              </a:rPr>
              <a:t>Douketis</a:t>
            </a:r>
            <a:r>
              <a:rPr lang="en-US" sz="1200" dirty="0">
                <a:latin typeface="+mn-lt"/>
              </a:rPr>
              <a:t> JD, Spyropoulos AC, Spencer FA, et al. Perioperative management of antithrombotic therapy: Antithrombotic Therapy and Prevention of Thrombosis, 9th ed: American College of Chest Physicians Evidence-Based Clinical Practice Guidelines. </a:t>
            </a:r>
            <a:r>
              <a:rPr lang="en-US" sz="1200" i="1" dirty="0">
                <a:latin typeface="+mn-lt"/>
              </a:rPr>
              <a:t>Chest</a:t>
            </a:r>
            <a:r>
              <a:rPr lang="en-US" sz="1200" dirty="0">
                <a:latin typeface="+mn-lt"/>
              </a:rPr>
              <a:t>. 2012;141(2 Suppl):e326S - 50S.</a:t>
            </a:r>
            <a:endParaRPr lang="en-CA" sz="1200" dirty="0">
              <a:latin typeface="+mn-lt"/>
            </a:endParaRPr>
          </a:p>
          <a:p>
            <a:r>
              <a:rPr lang="en-US" sz="1200" dirty="0">
                <a:latin typeface="+mn-lt"/>
              </a:rPr>
              <a:t> </a:t>
            </a:r>
            <a:endParaRPr lang="en-CA" sz="1200" dirty="0">
              <a:latin typeface="+mn-lt"/>
            </a:endParaRPr>
          </a:p>
          <a:p>
            <a:r>
              <a:rPr lang="en-US" sz="1200" dirty="0">
                <a:latin typeface="+mn-lt"/>
              </a:rPr>
              <a:t>Verma A, Cairns JA, Mitchell LB, et al. 2014 focused update of the Canadian Cardiovascular Society</a:t>
            </a:r>
            <a:endParaRPr lang="en-CA" sz="1200" dirty="0">
              <a:latin typeface="+mn-lt"/>
            </a:endParaRPr>
          </a:p>
          <a:p>
            <a:r>
              <a:rPr lang="en-US" sz="1200" dirty="0">
                <a:latin typeface="+mn-lt"/>
              </a:rPr>
              <a:t>Guidelines for the management of atrial fibrillation. </a:t>
            </a:r>
            <a:r>
              <a:rPr lang="en-US" sz="1200" i="1" dirty="0">
                <a:latin typeface="+mn-lt"/>
              </a:rPr>
              <a:t>Can J </a:t>
            </a:r>
            <a:r>
              <a:rPr lang="en-US" sz="1200" i="1" dirty="0" err="1">
                <a:latin typeface="+mn-lt"/>
              </a:rPr>
              <a:t>Cardiol</a:t>
            </a:r>
            <a:r>
              <a:rPr lang="en-US" sz="1200" dirty="0">
                <a:latin typeface="+mn-lt"/>
              </a:rPr>
              <a:t>. 2014;30(10):1114-1130.</a:t>
            </a:r>
            <a:endParaRPr lang="en-CA" sz="1200" dirty="0">
              <a:latin typeface="+mn-lt"/>
            </a:endParaRPr>
          </a:p>
          <a:p>
            <a:r>
              <a:rPr lang="en-US" sz="1200" dirty="0">
                <a:latin typeface="+mn-lt"/>
              </a:rPr>
              <a:t> </a:t>
            </a:r>
            <a:endParaRPr lang="en-CA" sz="1200" dirty="0">
              <a:latin typeface="+mn-lt"/>
            </a:endParaRPr>
          </a:p>
          <a:p>
            <a:r>
              <a:rPr lang="en-US" sz="1200" dirty="0" err="1">
                <a:latin typeface="+mn-lt"/>
              </a:rPr>
              <a:t>Horlocker</a:t>
            </a:r>
            <a:r>
              <a:rPr lang="en-US" sz="1200" dirty="0">
                <a:latin typeface="+mn-lt"/>
              </a:rPr>
              <a:t> TT, Wedel DJ, </a:t>
            </a:r>
            <a:r>
              <a:rPr lang="en-US" sz="1200" dirty="0" err="1">
                <a:latin typeface="+mn-lt"/>
              </a:rPr>
              <a:t>Rowlingson</a:t>
            </a:r>
            <a:r>
              <a:rPr lang="en-US" sz="1200" dirty="0">
                <a:latin typeface="+mn-lt"/>
              </a:rPr>
              <a:t> JC, et al. Regional anesthesia in the patient receiving antithrombotic or thrombolytic therapy: American Society of Regional Anesthesia and Pain Medicine Evidence-Based Guidelines (Third Edition). </a:t>
            </a:r>
            <a:r>
              <a:rPr lang="en-US" sz="1200" i="1" dirty="0">
                <a:latin typeface="+mn-lt"/>
              </a:rPr>
              <a:t>Reg </a:t>
            </a:r>
            <a:r>
              <a:rPr lang="en-US" sz="1200" i="1" dirty="0" err="1">
                <a:latin typeface="+mn-lt"/>
              </a:rPr>
              <a:t>Anesth</a:t>
            </a:r>
            <a:r>
              <a:rPr lang="en-US" sz="1200" i="1" dirty="0">
                <a:latin typeface="+mn-lt"/>
              </a:rPr>
              <a:t> Pain Med</a:t>
            </a:r>
            <a:r>
              <a:rPr lang="en-US" sz="1200" dirty="0">
                <a:latin typeface="+mn-lt"/>
              </a:rPr>
              <a:t>. 2010;35(1):64-101.</a:t>
            </a:r>
            <a:endParaRPr lang="en-CA" sz="1200" dirty="0">
              <a:latin typeface="+mn-lt"/>
            </a:endParaRPr>
          </a:p>
          <a:p>
            <a:r>
              <a:rPr lang="en-US" sz="1200" dirty="0">
                <a:latin typeface="+mn-lt"/>
              </a:rPr>
              <a:t> </a:t>
            </a:r>
            <a:endParaRPr lang="en-CA" sz="1200" dirty="0">
              <a:latin typeface="+mn-lt"/>
            </a:endParaRPr>
          </a:p>
          <a:p>
            <a:r>
              <a:rPr lang="en-US" sz="1200" dirty="0">
                <a:latin typeface="+mn-lt"/>
              </a:rPr>
              <a:t>XARELTO-PM-ENG-10JUL2014-172618.pdf</a:t>
            </a:r>
            <a:r>
              <a:rPr lang="en-US" sz="1200" dirty="0">
                <a:latin typeface="+mn-lt"/>
                <a:hlinkClick r:id="rId3"/>
              </a:rPr>
              <a:t>. http://www.bayer.ca/files/XARELTO-PM-ENG-10JUL2014-</a:t>
            </a:r>
            <a:endParaRPr lang="en-CA" sz="1200" dirty="0">
              <a:latin typeface="+mn-lt"/>
            </a:endParaRPr>
          </a:p>
          <a:p>
            <a:r>
              <a:rPr lang="en-US" sz="1200" dirty="0">
                <a:latin typeface="+mn-lt"/>
              </a:rPr>
              <a:t>172618.pdf?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Pfizer Canada Inc Eliquis Product Monograph. </a:t>
            </a:r>
            <a:r>
              <a:rPr lang="en-US" sz="1200" dirty="0">
                <a:latin typeface="+mn-lt"/>
                <a:hlinkClick r:id="rId4"/>
              </a:rPr>
              <a:t>http://www.pfizer.ca/en/our_products/products/monograph/313</a:t>
            </a:r>
            <a:r>
              <a:rPr lang="en-US" sz="1200" dirty="0">
                <a:latin typeface="+mn-lt"/>
              </a:rPr>
              <a:t>.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Boehringer Ingelheim Canada Ltd. (2014) Pradaxa Product Monograph. </a:t>
            </a:r>
            <a:r>
              <a:rPr lang="en-US" sz="1200" dirty="0">
                <a:latin typeface="+mn-lt"/>
                <a:hlinkClick r:id="rId5"/>
              </a:rPr>
              <a:t>http://www.boehringer-</a:t>
            </a:r>
            <a:r>
              <a:rPr lang="en-US" sz="1200" dirty="0">
                <a:latin typeface="+mn-lt"/>
              </a:rPr>
              <a:t> ingelheim.ca/content/dam/internet/</a:t>
            </a:r>
            <a:r>
              <a:rPr lang="en-US" sz="1200" dirty="0" err="1">
                <a:latin typeface="+mn-lt"/>
              </a:rPr>
              <a:t>opu</a:t>
            </a:r>
            <a:r>
              <a:rPr lang="en-US" sz="1200" dirty="0">
                <a:latin typeface="+mn-lt"/>
              </a:rPr>
              <a:t>/</a:t>
            </a:r>
            <a:r>
              <a:rPr lang="en-US" sz="1200" dirty="0" err="1">
                <a:latin typeface="+mn-lt"/>
              </a:rPr>
              <a:t>ca_EN</a:t>
            </a:r>
            <a:r>
              <a:rPr lang="en-US" sz="1200" dirty="0">
                <a:latin typeface="+mn-lt"/>
              </a:rPr>
              <a:t>/documents/</a:t>
            </a:r>
            <a:r>
              <a:rPr lang="en-US" sz="1200" dirty="0" err="1">
                <a:latin typeface="+mn-lt"/>
              </a:rPr>
              <a:t>humanhealth</a:t>
            </a:r>
            <a:r>
              <a:rPr lang="en-US" sz="1200" dirty="0">
                <a:latin typeface="+mn-lt"/>
              </a:rPr>
              <a:t>/</a:t>
            </a:r>
            <a:r>
              <a:rPr lang="en-US" sz="1200" dirty="0" err="1">
                <a:latin typeface="+mn-lt"/>
              </a:rPr>
              <a:t>product_monograph</a:t>
            </a:r>
            <a:r>
              <a:rPr lang="en-US" sz="1200" dirty="0">
                <a:latin typeface="+mn-lt"/>
              </a:rPr>
              <a:t>/</a:t>
            </a:r>
            <a:r>
              <a:rPr lang="en-US" sz="1200" dirty="0" err="1">
                <a:latin typeface="+mn-lt"/>
              </a:rPr>
              <a:t>Prad</a:t>
            </a:r>
            <a:r>
              <a:rPr lang="en-US" sz="1200" dirty="0">
                <a:latin typeface="+mn-lt"/>
              </a:rPr>
              <a:t> axaPMEN.pdf.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Thrombosis Canada. </a:t>
            </a:r>
            <a:r>
              <a:rPr lang="en-US" sz="1200" dirty="0">
                <a:latin typeface="+mn-lt"/>
                <a:hlinkClick r:id="rId6"/>
              </a:rPr>
              <a:t>http://thrombosiscanada.ca/</a:t>
            </a:r>
            <a:endParaRPr lang="en-CA"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438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dirty="0">
              <a:latin typeface="+mn-lt"/>
            </a:endParaRPr>
          </a:p>
          <a:p>
            <a:r>
              <a:rPr lang="en-CA" sz="1200" b="1" dirty="0">
                <a:latin typeface="+mn-lt"/>
              </a:rPr>
              <a:t>Correct answers:  </a:t>
            </a:r>
            <a:r>
              <a:rPr lang="en-CA" sz="1200" b="0" dirty="0">
                <a:solidFill>
                  <a:prstClr val="black"/>
                </a:solidFill>
                <a:latin typeface="+mn-lt"/>
                <a:ea typeface="Lato" panose="020F0502020204030203" pitchFamily="34" charset="0"/>
                <a:cs typeface="Lato" panose="020F0502020204030203" pitchFamily="34" charset="0"/>
              </a:rPr>
              <a:t>1. Low Risk </a:t>
            </a:r>
            <a:r>
              <a:rPr lang="en-CA" sz="1200" b="0" dirty="0">
                <a:solidFill>
                  <a:schemeClr val="bg1"/>
                </a:solidFill>
                <a:latin typeface="+mn-lt"/>
                <a:ea typeface="Lato" panose="020F0502020204030203" pitchFamily="34" charset="0"/>
                <a:cs typeface="Lato" panose="020F0502020204030203" pitchFamily="34" charset="0"/>
              </a:rPr>
              <a:t>– Diagnostic Gastroscopy  </a:t>
            </a:r>
            <a:r>
              <a:rPr lang="en-CA" sz="1200" b="0" dirty="0">
                <a:latin typeface="+mn-lt"/>
              </a:rPr>
              <a:t>&amp;  2. </a:t>
            </a:r>
            <a:r>
              <a:rPr lang="en-CA" sz="1200" b="0" dirty="0">
                <a:solidFill>
                  <a:prstClr val="black"/>
                </a:solidFill>
                <a:latin typeface="+mn-lt"/>
                <a:ea typeface="Lato" panose="020F0502020204030203" pitchFamily="34" charset="0"/>
                <a:cs typeface="Lato" panose="020F0502020204030203" pitchFamily="34" charset="0"/>
              </a:rPr>
              <a:t>Moderate Risk </a:t>
            </a:r>
            <a:r>
              <a:rPr lang="en-CA" sz="1200" b="0" dirty="0">
                <a:solidFill>
                  <a:schemeClr val="bg1"/>
                </a:solidFill>
                <a:latin typeface="+mn-lt"/>
                <a:ea typeface="Lato" panose="020F0502020204030203" pitchFamily="34" charset="0"/>
                <a:cs typeface="Lato" panose="020F0502020204030203" pitchFamily="34" charset="0"/>
              </a:rPr>
              <a:t>– Colonoscopy with Biopsy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26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Answers provided on slide 28</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156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sym typeface="Symbol"/>
              </a:rPr>
              <a:t>Steering committee recommendation;  </a:t>
            </a:r>
            <a:r>
              <a:rPr lang="en-US" sz="1200" dirty="0">
                <a:solidFill>
                  <a:schemeClr val="bg1"/>
                </a:solidFill>
                <a:latin typeface="+mn-lt"/>
              </a:rPr>
              <a:t>In addition to the bleeding risk of a procedure, physicians should consider co-morbid conditions that might exacerbate the bleeding risk (e.g. advanced age, renal or liver impairment).</a:t>
            </a:r>
            <a:endParaRPr lang="en-US" sz="1200" dirty="0">
              <a:latin typeface="+mn-lt"/>
            </a:endParaRPr>
          </a:p>
          <a:p>
            <a:pPr marL="178573" indent="-178573">
              <a:buFontTx/>
              <a:buChar char="-"/>
            </a:pPr>
            <a:r>
              <a:rPr lang="en-US" sz="1200" dirty="0">
                <a:latin typeface="+mn-lt"/>
              </a:rPr>
              <a:t>Many invasive and surgical procedures carry but a very low to low risk of bleeding – DOACs may be held only briefly or even continued without interruption during such</a:t>
            </a:r>
            <a:r>
              <a:rPr lang="en-US" sz="1200" baseline="0" dirty="0">
                <a:latin typeface="+mn-lt"/>
              </a:rPr>
              <a:t> procedures as will be discussed in case #2</a:t>
            </a:r>
          </a:p>
          <a:p>
            <a:pPr marL="178573" indent="-178573">
              <a:buFontTx/>
              <a:buChar char="-"/>
            </a:pPr>
            <a:r>
              <a:rPr lang="en-US" sz="1200" baseline="0" dirty="0">
                <a:latin typeface="+mn-lt"/>
              </a:rPr>
              <a:t>Antithrombotic therapy with warfarin </a:t>
            </a:r>
            <a:r>
              <a:rPr lang="en-US" sz="1200" u="sng" baseline="0" dirty="0">
                <a:latin typeface="+mn-lt"/>
              </a:rPr>
              <a:t>but not a DOAC </a:t>
            </a:r>
            <a:r>
              <a:rPr lang="en-US" sz="1200" baseline="0" dirty="0">
                <a:latin typeface="+mn-lt"/>
              </a:rPr>
              <a:t>can be safely continued pre-post pacemaker or ICD insertion</a:t>
            </a:r>
          </a:p>
          <a:p>
            <a:pPr marL="178573" indent="-178573">
              <a:buFontTx/>
              <a:buChar char="-"/>
            </a:pPr>
            <a:r>
              <a:rPr lang="en-US" sz="1200" baseline="0" dirty="0">
                <a:latin typeface="+mn-lt"/>
              </a:rPr>
              <a:t>DOACs </a:t>
            </a:r>
            <a:r>
              <a:rPr lang="en-US" sz="1200" u="sng" baseline="0" dirty="0">
                <a:latin typeface="+mn-lt"/>
              </a:rPr>
              <a:t>never</a:t>
            </a:r>
            <a:r>
              <a:rPr lang="en-US" sz="1200" baseline="0" dirty="0">
                <a:latin typeface="+mn-lt"/>
              </a:rPr>
              <a:t> need to be bridged with subcutaneous heparin peri-invasive or surgical procedures due to their short duration of action</a:t>
            </a:r>
            <a:endParaRPr lang="en-US" sz="1200" dirty="0">
              <a:latin typeface="+mn-lt"/>
            </a:endParaRPr>
          </a:p>
          <a:p>
            <a:endParaRPr lang="en-US" sz="1200" b="1" dirty="0">
              <a:latin typeface="+mn-lt"/>
            </a:endParaRPr>
          </a:p>
          <a:p>
            <a:r>
              <a:rPr lang="en-US" sz="1200" b="1" dirty="0">
                <a:latin typeface="+mn-lt"/>
              </a:rPr>
              <a:t>REFERENCES:</a:t>
            </a:r>
            <a:endParaRPr lang="en-CA" sz="1200" dirty="0">
              <a:latin typeface="+mn-lt"/>
            </a:endParaRPr>
          </a:p>
          <a:p>
            <a:r>
              <a:rPr lang="en-US" sz="1200" dirty="0">
                <a:latin typeface="+mn-lt"/>
              </a:rPr>
              <a:t> </a:t>
            </a:r>
            <a:endParaRPr lang="en-CA" sz="1200" dirty="0">
              <a:latin typeface="+mn-lt"/>
            </a:endParaRPr>
          </a:p>
          <a:p>
            <a:r>
              <a:rPr lang="en-US" sz="1200" dirty="0" err="1">
                <a:latin typeface="+mn-lt"/>
              </a:rPr>
              <a:t>Douketis</a:t>
            </a:r>
            <a:r>
              <a:rPr lang="en-US" sz="1200" dirty="0">
                <a:latin typeface="+mn-lt"/>
              </a:rPr>
              <a:t> JD, Spyropoulos AC, Spencer FA, et al. Perioperative management of antithrombotic therapy: Antithrombotic Therapy and Prevention of Thrombosis, 9th ed: American College of Chest Physicians Evidence-Based Clinical Practice Guidelines. </a:t>
            </a:r>
            <a:r>
              <a:rPr lang="en-US" sz="1200" i="1" dirty="0">
                <a:latin typeface="+mn-lt"/>
              </a:rPr>
              <a:t>Chest</a:t>
            </a:r>
            <a:r>
              <a:rPr lang="en-US" sz="1200" dirty="0">
                <a:latin typeface="+mn-lt"/>
              </a:rPr>
              <a:t>. 2012;141(2 Suppl):e326S - 50S.</a:t>
            </a:r>
            <a:endParaRPr lang="en-CA" sz="1200" dirty="0">
              <a:latin typeface="+mn-lt"/>
            </a:endParaRPr>
          </a:p>
          <a:p>
            <a:r>
              <a:rPr lang="en-US" sz="1200" dirty="0">
                <a:latin typeface="+mn-lt"/>
              </a:rPr>
              <a:t> </a:t>
            </a:r>
            <a:endParaRPr lang="en-CA" sz="1200" dirty="0">
              <a:latin typeface="+mn-lt"/>
            </a:endParaRPr>
          </a:p>
          <a:p>
            <a:r>
              <a:rPr lang="en-US" sz="1200" dirty="0">
                <a:latin typeface="+mn-lt"/>
              </a:rPr>
              <a:t>Verma A, Cairns JA, Mitchell LB, et al. 2014 focused update of the Canadian Cardiovascular Society</a:t>
            </a:r>
            <a:endParaRPr lang="en-CA" sz="1200" dirty="0">
              <a:latin typeface="+mn-lt"/>
            </a:endParaRPr>
          </a:p>
          <a:p>
            <a:r>
              <a:rPr lang="en-US" sz="1200" dirty="0">
                <a:latin typeface="+mn-lt"/>
              </a:rPr>
              <a:t>Guidelines for the management of atrial fibrillation. </a:t>
            </a:r>
            <a:r>
              <a:rPr lang="en-US" sz="1200" i="1" dirty="0">
                <a:latin typeface="+mn-lt"/>
              </a:rPr>
              <a:t>Can J </a:t>
            </a:r>
            <a:r>
              <a:rPr lang="en-US" sz="1200" i="1" dirty="0" err="1">
                <a:latin typeface="+mn-lt"/>
              </a:rPr>
              <a:t>Cardiol</a:t>
            </a:r>
            <a:r>
              <a:rPr lang="en-US" sz="1200" dirty="0">
                <a:latin typeface="+mn-lt"/>
              </a:rPr>
              <a:t>. 2014;30(10):1114-1130.</a:t>
            </a:r>
            <a:endParaRPr lang="en-CA" sz="1200" dirty="0">
              <a:latin typeface="+mn-lt"/>
            </a:endParaRPr>
          </a:p>
          <a:p>
            <a:r>
              <a:rPr lang="en-US" sz="1200" dirty="0">
                <a:latin typeface="+mn-lt"/>
              </a:rPr>
              <a:t> </a:t>
            </a:r>
            <a:endParaRPr lang="en-CA" sz="1200" dirty="0">
              <a:latin typeface="+mn-lt"/>
            </a:endParaRPr>
          </a:p>
          <a:p>
            <a:r>
              <a:rPr lang="en-US" sz="1200" dirty="0" err="1">
                <a:latin typeface="+mn-lt"/>
              </a:rPr>
              <a:t>Horlocker</a:t>
            </a:r>
            <a:r>
              <a:rPr lang="en-US" sz="1200" dirty="0">
                <a:latin typeface="+mn-lt"/>
              </a:rPr>
              <a:t> TT, Wedel DJ, </a:t>
            </a:r>
            <a:r>
              <a:rPr lang="en-US" sz="1200" dirty="0" err="1">
                <a:latin typeface="+mn-lt"/>
              </a:rPr>
              <a:t>Rowlingson</a:t>
            </a:r>
            <a:r>
              <a:rPr lang="en-US" sz="1200" dirty="0">
                <a:latin typeface="+mn-lt"/>
              </a:rPr>
              <a:t> JC, et al. Regional anesthesia in the patient receiving antithrombotic or thrombolytic therapy: American Society of Regional Anesthesia and Pain Medicine Evidence-Based Guidelines (Third Edition). </a:t>
            </a:r>
            <a:r>
              <a:rPr lang="en-US" sz="1200" i="1" dirty="0">
                <a:latin typeface="+mn-lt"/>
              </a:rPr>
              <a:t>Reg </a:t>
            </a:r>
            <a:r>
              <a:rPr lang="en-US" sz="1200" i="1" dirty="0" err="1">
                <a:latin typeface="+mn-lt"/>
              </a:rPr>
              <a:t>Anesth</a:t>
            </a:r>
            <a:r>
              <a:rPr lang="en-US" sz="1200" i="1" dirty="0">
                <a:latin typeface="+mn-lt"/>
              </a:rPr>
              <a:t> Pain Med</a:t>
            </a:r>
            <a:r>
              <a:rPr lang="en-US" sz="1200" dirty="0">
                <a:latin typeface="+mn-lt"/>
              </a:rPr>
              <a:t>. 2010;35(1):64-101.</a:t>
            </a:r>
            <a:endParaRPr lang="en-CA" sz="1200" dirty="0">
              <a:latin typeface="+mn-lt"/>
            </a:endParaRPr>
          </a:p>
          <a:p>
            <a:r>
              <a:rPr lang="en-US" sz="1200" dirty="0">
                <a:latin typeface="+mn-lt"/>
              </a:rPr>
              <a:t> </a:t>
            </a:r>
            <a:endParaRPr lang="en-CA" sz="1200" dirty="0">
              <a:latin typeface="+mn-lt"/>
            </a:endParaRPr>
          </a:p>
          <a:p>
            <a:r>
              <a:rPr lang="en-US" sz="1200" dirty="0">
                <a:latin typeface="+mn-lt"/>
              </a:rPr>
              <a:t>XARELTO-PM-ENG-10JUL2014-172618.pdf</a:t>
            </a:r>
            <a:r>
              <a:rPr lang="en-US" sz="1200" dirty="0">
                <a:latin typeface="+mn-lt"/>
                <a:hlinkClick r:id="rId3"/>
              </a:rPr>
              <a:t>. http://www.bayer.ca/files/XARELTO-PM-ENG-10JUL2014-</a:t>
            </a:r>
            <a:endParaRPr lang="en-CA" sz="1200" dirty="0">
              <a:latin typeface="+mn-lt"/>
            </a:endParaRPr>
          </a:p>
          <a:p>
            <a:r>
              <a:rPr lang="en-US" sz="1200" dirty="0">
                <a:latin typeface="+mn-lt"/>
              </a:rPr>
              <a:t>172618.pdf?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Pfizer Canada Inc Eliquis Product Monograph. </a:t>
            </a:r>
            <a:r>
              <a:rPr lang="en-US" sz="1200" dirty="0">
                <a:latin typeface="+mn-lt"/>
                <a:hlinkClick r:id="rId4"/>
              </a:rPr>
              <a:t>http://www.pfizer.ca/en/our_products/products/monograph/313</a:t>
            </a:r>
            <a:r>
              <a:rPr lang="en-US" sz="1200" dirty="0">
                <a:latin typeface="+mn-lt"/>
              </a:rPr>
              <a:t>.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Boehringer Ingelheim Canada Ltd. (2014) Pradaxa Product Monograph. </a:t>
            </a:r>
            <a:r>
              <a:rPr lang="en-US" sz="1200" dirty="0">
                <a:latin typeface="+mn-lt"/>
                <a:hlinkClick r:id="rId5"/>
              </a:rPr>
              <a:t>http://www.boehringer-</a:t>
            </a:r>
            <a:r>
              <a:rPr lang="en-US" sz="1200" dirty="0">
                <a:latin typeface="+mn-lt"/>
              </a:rPr>
              <a:t> ingelheim.ca/content/dam/internet/</a:t>
            </a:r>
            <a:r>
              <a:rPr lang="en-US" sz="1200" dirty="0" err="1">
                <a:latin typeface="+mn-lt"/>
              </a:rPr>
              <a:t>opu</a:t>
            </a:r>
            <a:r>
              <a:rPr lang="en-US" sz="1200" dirty="0">
                <a:latin typeface="+mn-lt"/>
              </a:rPr>
              <a:t>/</a:t>
            </a:r>
            <a:r>
              <a:rPr lang="en-US" sz="1200" dirty="0" err="1">
                <a:latin typeface="+mn-lt"/>
              </a:rPr>
              <a:t>ca_EN</a:t>
            </a:r>
            <a:r>
              <a:rPr lang="en-US" sz="1200" dirty="0">
                <a:latin typeface="+mn-lt"/>
              </a:rPr>
              <a:t>/documents/</a:t>
            </a:r>
            <a:r>
              <a:rPr lang="en-US" sz="1200" dirty="0" err="1">
                <a:latin typeface="+mn-lt"/>
              </a:rPr>
              <a:t>humanhealth</a:t>
            </a:r>
            <a:r>
              <a:rPr lang="en-US" sz="1200" dirty="0">
                <a:latin typeface="+mn-lt"/>
              </a:rPr>
              <a:t>/</a:t>
            </a:r>
            <a:r>
              <a:rPr lang="en-US" sz="1200" dirty="0" err="1">
                <a:latin typeface="+mn-lt"/>
              </a:rPr>
              <a:t>product_monograph</a:t>
            </a:r>
            <a:r>
              <a:rPr lang="en-US" sz="1200" dirty="0">
                <a:latin typeface="+mn-lt"/>
              </a:rPr>
              <a:t>/</a:t>
            </a:r>
            <a:r>
              <a:rPr lang="en-US" sz="1200" dirty="0" err="1">
                <a:latin typeface="+mn-lt"/>
              </a:rPr>
              <a:t>Prad</a:t>
            </a:r>
            <a:r>
              <a:rPr lang="en-US" sz="1200" dirty="0">
                <a:latin typeface="+mn-lt"/>
              </a:rPr>
              <a:t> axaPMEN.pdf.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Thrombosis Canada. </a:t>
            </a:r>
            <a:r>
              <a:rPr lang="en-US" sz="1200" dirty="0">
                <a:latin typeface="+mn-lt"/>
                <a:hlinkClick r:id="rId6"/>
              </a:rPr>
              <a:t>http://thrombosiscanada.ca/</a:t>
            </a:r>
            <a:endParaRPr lang="en-CA" sz="120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047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dirty="0">
              <a:latin typeface="+mn-lt"/>
            </a:endParaRPr>
          </a:p>
          <a:p>
            <a:r>
              <a:rPr lang="en-CA" sz="1200" b="1" dirty="0">
                <a:latin typeface="+mn-lt"/>
              </a:rPr>
              <a:t>Correct answers:  </a:t>
            </a:r>
            <a:r>
              <a:rPr lang="en-CA" sz="1200" b="0" dirty="0">
                <a:solidFill>
                  <a:prstClr val="black"/>
                </a:solidFill>
                <a:latin typeface="+mn-lt"/>
                <a:ea typeface="Lato" panose="020F0502020204030203" pitchFamily="34" charset="0"/>
                <a:cs typeface="Lato" panose="020F0502020204030203" pitchFamily="34" charset="0"/>
              </a:rPr>
              <a:t>2. Moderate Risk </a:t>
            </a:r>
            <a:r>
              <a:rPr lang="en-CA" sz="1200" b="0" dirty="0">
                <a:solidFill>
                  <a:schemeClr val="bg1"/>
                </a:solidFill>
                <a:latin typeface="+mn-lt"/>
                <a:ea typeface="Lato" panose="020F0502020204030203" pitchFamily="34" charset="0"/>
                <a:cs typeface="Lato" panose="020F0502020204030203" pitchFamily="34" charset="0"/>
              </a:rPr>
              <a:t>– Colonoscopy with Biopsy &amp; 3. </a:t>
            </a:r>
            <a:r>
              <a:rPr lang="en-CA" sz="1200" b="0" dirty="0">
                <a:solidFill>
                  <a:prstClr val="black"/>
                </a:solidFill>
                <a:latin typeface="+mn-lt"/>
                <a:ea typeface="Lato" panose="020F0502020204030203" pitchFamily="34" charset="0"/>
                <a:cs typeface="Lato" panose="020F0502020204030203" pitchFamily="34" charset="0"/>
              </a:rPr>
              <a:t>High Risk </a:t>
            </a:r>
            <a:r>
              <a:rPr lang="en-CA" sz="1200" b="0" dirty="0">
                <a:solidFill>
                  <a:schemeClr val="bg1"/>
                </a:solidFill>
                <a:latin typeface="+mn-lt"/>
                <a:ea typeface="Lato" panose="020F0502020204030203" pitchFamily="34" charset="0"/>
                <a:cs typeface="Lato" panose="020F0502020204030203" pitchFamily="34" charset="0"/>
              </a:rPr>
              <a:t>- colonoscopy with </a:t>
            </a:r>
            <a:r>
              <a:rPr lang="en-CA" sz="1200" b="0" dirty="0">
                <a:solidFill>
                  <a:srgbClr val="DCF4F8"/>
                </a:solidFill>
                <a:latin typeface="+mn-lt"/>
                <a:cs typeface="Candara"/>
              </a:rPr>
              <a:t>possible</a:t>
            </a:r>
            <a:r>
              <a:rPr lang="en-CA" sz="1200" b="0" dirty="0">
                <a:solidFill>
                  <a:schemeClr val="bg1"/>
                </a:solidFill>
                <a:latin typeface="+mn-lt"/>
                <a:ea typeface="Lato" panose="020F0502020204030203" pitchFamily="34" charset="0"/>
                <a:cs typeface="Lato" panose="020F0502020204030203" pitchFamily="34" charset="0"/>
              </a:rPr>
              <a:t> polypectomy</a:t>
            </a:r>
            <a:endParaRPr lang="en-CA" sz="1200" b="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804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966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r>
              <a:rPr lang="en-US" sz="1200" dirty="0"/>
              <a:t>Hb (normal range) : 130-170 g/L (men);  123-157 g/L  (women)</a:t>
            </a:r>
          </a:p>
          <a:p>
            <a:r>
              <a:rPr lang="en-US" sz="1200" dirty="0"/>
              <a:t>MCV (normal range) : 80-100 </a:t>
            </a:r>
            <a:r>
              <a:rPr lang="en-US" sz="1200" dirty="0" err="1"/>
              <a:t>fL</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Ferritin (normal range) : 12-300 ng/ml</a:t>
            </a:r>
            <a:r>
              <a:rPr lang="en-US" sz="1200" baseline="0" dirty="0"/>
              <a:t> </a:t>
            </a:r>
            <a:r>
              <a:rPr lang="en-US" sz="1200" dirty="0"/>
              <a:t> (men);</a:t>
            </a:r>
            <a:r>
              <a:rPr lang="en-US" sz="1200" baseline="0" dirty="0"/>
              <a:t>  12-150 ng/ml  (women)</a:t>
            </a:r>
            <a:endParaRPr lang="en-US" sz="1200"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latin typeface="+mn-lt"/>
              </a:rPr>
              <a:t>Speaker Notes:</a:t>
            </a:r>
          </a:p>
          <a:p>
            <a:endParaRPr lang="en-CA"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latin typeface="+mn-lt"/>
              </a:rPr>
              <a:t>Correct Answer: 4 (</a:t>
            </a:r>
            <a:r>
              <a:rPr lang="en-CA" sz="1200" b="0" dirty="0">
                <a:solidFill>
                  <a:prstClr val="black"/>
                </a:solidFill>
                <a:latin typeface="+mn-lt"/>
                <a:ea typeface="Lato" panose="020F0502020204030203" pitchFamily="34" charset="0"/>
                <a:cs typeface="Lato" panose="020F0502020204030203" pitchFamily="34" charset="0"/>
              </a:rPr>
              <a:t>Stop Dabigatran 5 days before procedure) </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651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413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462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181229" indent="-181229">
              <a:buFont typeface="Arial"/>
              <a:buChar char="•"/>
            </a:pPr>
            <a:r>
              <a:rPr lang="en-US" sz="1200" dirty="0">
                <a:latin typeface="+mn-lt"/>
              </a:rPr>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200" baseline="0" dirty="0">
                <a:latin typeface="+mn-lt"/>
              </a:rPr>
              <a:t> to dyspepsia, irregular food intake, need for blister pack medication preparation by pharmacist, cognitive dysfunction and medication non compliance to BID dosing </a:t>
            </a:r>
            <a:r>
              <a:rPr lang="en-US" sz="1200" baseline="0" dirty="0" err="1">
                <a:latin typeface="+mn-lt"/>
              </a:rPr>
              <a:t>etc</a:t>
            </a:r>
            <a:r>
              <a:rPr lang="en-US" sz="1200" baseline="0" dirty="0">
                <a:latin typeface="+mn-lt"/>
              </a:rPr>
              <a:t> </a:t>
            </a:r>
            <a:r>
              <a:rPr lang="en-US" sz="1200" baseline="0" dirty="0" err="1">
                <a:latin typeface="+mn-lt"/>
              </a:rPr>
              <a:t>etc</a:t>
            </a:r>
            <a:r>
              <a:rPr lang="en-US" sz="1200" baseline="0" dirty="0">
                <a:latin typeface="+mn-lt"/>
              </a:rPr>
              <a:t> can determine selection of the best agent for a given patient!</a:t>
            </a:r>
          </a:p>
          <a:p>
            <a:pPr marL="181229" indent="-181229">
              <a:buFont typeface="Arial"/>
              <a:buChar char="•"/>
            </a:pPr>
            <a:r>
              <a:rPr lang="en-US" sz="1200" baseline="0" dirty="0">
                <a:latin typeface="+mn-lt"/>
              </a:rPr>
              <a:t>The </a:t>
            </a:r>
            <a:r>
              <a:rPr lang="en-US" sz="1200" baseline="0" dirty="0" err="1">
                <a:latin typeface="+mn-lt"/>
              </a:rPr>
              <a:t>Tmax</a:t>
            </a:r>
            <a:r>
              <a:rPr lang="en-US" sz="1200" baseline="0" dirty="0">
                <a:latin typeface="+mn-lt"/>
              </a:rPr>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200" baseline="0" dirty="0">
                <a:latin typeface="+mn-lt"/>
              </a:rPr>
              <a:t>All DOACs share a short 12 hour half-life in the setting of preserved renal function (</a:t>
            </a:r>
            <a:r>
              <a:rPr lang="en-US" sz="1200" baseline="0" dirty="0" err="1">
                <a:latin typeface="+mn-lt"/>
              </a:rPr>
              <a:t>CrCl</a:t>
            </a:r>
            <a:r>
              <a:rPr lang="en-US" sz="1200" baseline="0" dirty="0">
                <a:latin typeface="+mn-lt"/>
              </a:rPr>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Correct Answer: 3 &amp; 4</a:t>
            </a:r>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922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725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b="0" dirty="0"/>
              <a:t>Answer 2 – would be selected by most cardiologists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4636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Correct answer 10.  Should be considered here but should individualize based on gastroenterologists input</a:t>
            </a:r>
            <a:endParaRPr lang="en-US" sz="1200" kern="1200" dirty="0">
              <a:solidFill>
                <a:schemeClr val="tx1"/>
              </a:solidFill>
              <a:effectLst/>
              <a:latin typeface="+mn-lt"/>
              <a:ea typeface="+mn-ea"/>
              <a:cs typeface="+mn-cs"/>
            </a:endParaRPr>
          </a:p>
          <a:p>
            <a:endParaRPr lang="en-CA" b="1"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3072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39</a:t>
            </a:fld>
            <a:endParaRPr lang="en-US"/>
          </a:p>
        </p:txBody>
      </p:sp>
    </p:spTree>
    <p:extLst>
      <p:ext uri="{BB962C8B-B14F-4D97-AF65-F5344CB8AC3E}">
        <p14:creationId xmlns:p14="http://schemas.microsoft.com/office/powerpoint/2010/main" val="257689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US" sz="1200" b="0" dirty="0">
                <a:solidFill>
                  <a:schemeClr val="tx1"/>
                </a:solidFill>
                <a:latin typeface="+mn-lt"/>
              </a:rPr>
              <a:t>Correct answers to highlight : 5. 6. 7.   (as</a:t>
            </a:r>
            <a:r>
              <a:rPr lang="en-US" sz="1200" b="0" baseline="0" dirty="0">
                <a:solidFill>
                  <a:schemeClr val="tx1"/>
                </a:solidFill>
                <a:latin typeface="+mn-lt"/>
              </a:rPr>
              <a:t> these DOACs generally are NOT associated with dyspepsia).  </a:t>
            </a:r>
          </a:p>
          <a:p>
            <a:r>
              <a:rPr lang="en-US" sz="1200" b="0" baseline="0" dirty="0">
                <a:solidFill>
                  <a:schemeClr val="tx1"/>
                </a:solidFill>
                <a:latin typeface="+mn-lt"/>
              </a:rPr>
              <a:t>Adding a PPI would increase cost, reduce compliance, and may not resolve dyspepsia.  George Honos: I would try this if dyspepsia persisted despite a switch to an anti-</a:t>
            </a:r>
            <a:r>
              <a:rPr lang="en-US" sz="1200" b="0" baseline="0" dirty="0" err="1">
                <a:solidFill>
                  <a:schemeClr val="tx1"/>
                </a:solidFill>
                <a:latin typeface="+mn-lt"/>
              </a:rPr>
              <a:t>Xa</a:t>
            </a:r>
            <a:r>
              <a:rPr lang="en-US" sz="1200" b="0" baseline="0" dirty="0">
                <a:solidFill>
                  <a:schemeClr val="tx1"/>
                </a:solidFill>
                <a:latin typeface="+mn-lt"/>
              </a:rPr>
              <a:t> DOAC.</a:t>
            </a:r>
            <a:endParaRPr lang="en-CA" sz="1200" dirty="0">
              <a:solidFill>
                <a:schemeClr val="tx1"/>
              </a:solidFill>
              <a:latin typeface="+mn-lt"/>
            </a:endParaRPr>
          </a:p>
        </p:txBody>
      </p:sp>
      <p:sp>
        <p:nvSpPr>
          <p:cNvPr id="4" name="Slide Number Placeholder 3"/>
          <p:cNvSpPr>
            <a:spLocks noGrp="1"/>
          </p:cNvSpPr>
          <p:nvPr>
            <p:ph type="sldNum" sz="quarter" idx="5"/>
          </p:nvPr>
        </p:nvSpPr>
        <p:spPr/>
        <p:txBody>
          <a:bodyPr/>
          <a:lstStyle/>
          <a:p>
            <a:fld id="{04156297-500E-4637-A3B6-DA20CA07D824}" type="slidenum">
              <a:rPr lang="en-US" smtClean="0"/>
              <a:t>4</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29" indent="-181229">
              <a:buFont typeface="Arial"/>
              <a:buChar char="•"/>
            </a:pPr>
            <a:r>
              <a:rPr lang="en-US" sz="1200" dirty="0">
                <a:solidFill>
                  <a:schemeClr val="tx1"/>
                </a:solidFill>
                <a:latin typeface="+mn-lt"/>
              </a:rPr>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200" baseline="0" dirty="0">
                <a:solidFill>
                  <a:schemeClr val="tx1"/>
                </a:solidFill>
                <a:latin typeface="+mn-lt"/>
              </a:rPr>
              <a:t> to dyspepsia, irregular food intake, need for blister pack medication preparation by pharmacist, cognitive dysfunction and medication non compliance to BID dosing </a:t>
            </a:r>
            <a:r>
              <a:rPr lang="en-US" sz="1200" baseline="0" dirty="0" err="1">
                <a:solidFill>
                  <a:schemeClr val="tx1"/>
                </a:solidFill>
                <a:latin typeface="+mn-lt"/>
              </a:rPr>
              <a:t>etc</a:t>
            </a:r>
            <a:r>
              <a:rPr lang="en-US" sz="1200" baseline="0" dirty="0">
                <a:solidFill>
                  <a:schemeClr val="tx1"/>
                </a:solidFill>
                <a:latin typeface="+mn-lt"/>
              </a:rPr>
              <a:t> </a:t>
            </a:r>
            <a:r>
              <a:rPr lang="en-US" sz="1200" baseline="0" dirty="0" err="1">
                <a:solidFill>
                  <a:schemeClr val="tx1"/>
                </a:solidFill>
                <a:latin typeface="+mn-lt"/>
              </a:rPr>
              <a:t>etc</a:t>
            </a:r>
            <a:r>
              <a:rPr lang="en-US" sz="1200" baseline="0" dirty="0">
                <a:solidFill>
                  <a:schemeClr val="tx1"/>
                </a:solidFill>
                <a:latin typeface="+mn-lt"/>
              </a:rPr>
              <a:t> can determine selection of the best agent for a given patient!</a:t>
            </a:r>
          </a:p>
          <a:p>
            <a:pPr marL="181229" indent="-181229">
              <a:buFont typeface="Arial"/>
              <a:buChar char="•"/>
            </a:pPr>
            <a:r>
              <a:rPr lang="en-US" sz="1200" baseline="0" dirty="0">
                <a:solidFill>
                  <a:schemeClr val="tx1"/>
                </a:solidFill>
                <a:latin typeface="+mn-lt"/>
              </a:rPr>
              <a:t>The </a:t>
            </a:r>
            <a:r>
              <a:rPr lang="en-US" sz="1200" baseline="0" dirty="0" err="1">
                <a:solidFill>
                  <a:schemeClr val="tx1"/>
                </a:solidFill>
                <a:latin typeface="+mn-lt"/>
              </a:rPr>
              <a:t>Tmax</a:t>
            </a:r>
            <a:r>
              <a:rPr lang="en-US" sz="1200" baseline="0" dirty="0">
                <a:solidFill>
                  <a:schemeClr val="tx1"/>
                </a:solidFill>
                <a:latin typeface="+mn-lt"/>
              </a:rPr>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200" baseline="0" dirty="0">
                <a:solidFill>
                  <a:schemeClr val="tx1"/>
                </a:solidFill>
                <a:latin typeface="+mn-lt"/>
              </a:rPr>
              <a:t>All DOACs share a short 12 hour half-life in the setting of preserved renal function (</a:t>
            </a:r>
            <a:r>
              <a:rPr lang="en-US" sz="1200" baseline="0" dirty="0" err="1">
                <a:solidFill>
                  <a:schemeClr val="tx1"/>
                </a:solidFill>
                <a:latin typeface="+mn-lt"/>
              </a:rPr>
              <a:t>CrCl</a:t>
            </a:r>
            <a:r>
              <a:rPr lang="en-US" sz="1200" baseline="0" dirty="0">
                <a:solidFill>
                  <a:schemeClr val="tx1"/>
                </a:solidFill>
                <a:latin typeface="+mn-lt"/>
              </a:rPr>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29" indent="-181229">
              <a:buFont typeface="Arial"/>
              <a:buChar char="•"/>
            </a:pPr>
            <a:r>
              <a:rPr lang="en-CA" sz="1200" dirty="0">
                <a:solidFill>
                  <a:schemeClr val="tx1"/>
                </a:solidFill>
                <a:latin typeface="+mn-lt"/>
              </a:rPr>
              <a:t>This slide is designed to illustrate the formulation of the dabigatran capsule.  Because of the poor bioavailability of dabigatran in the tablet form, it was necessary to create a unique delivery system in order to achieve therapeutic plasma levels of the drug.  The dabigatran capsule consists of a gelatin capsule, within which are encased dabigatran pellets.  These pellets consist of a tartaric acid core, which are coated with the dabigatran medication.  By creating an acidic microenvironment, this facilitates the absorption of the dabigatran in the intestine.  While the dabigatran itself is not noxious to the intestine, the tartaric acid may cause </a:t>
            </a:r>
            <a:r>
              <a:rPr lang="en-CA" sz="1200" dirty="0" err="1">
                <a:solidFill>
                  <a:schemeClr val="tx1"/>
                </a:solidFill>
                <a:latin typeface="+mn-lt"/>
              </a:rPr>
              <a:t>microerosions</a:t>
            </a:r>
            <a:r>
              <a:rPr lang="en-CA" sz="1200" dirty="0">
                <a:solidFill>
                  <a:schemeClr val="tx1"/>
                </a:solidFill>
                <a:latin typeface="+mn-lt"/>
              </a:rPr>
              <a:t>, which may predispose to dyspepsia and/or gastrointestinal bleeding</a:t>
            </a:r>
            <a:endParaRPr lang="en-US" sz="1200" dirty="0">
              <a:solidFill>
                <a:schemeClr val="tx1"/>
              </a:solidFill>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652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US" sz="1200" dirty="0">
                <a:solidFill>
                  <a:schemeClr val="tx1"/>
                </a:solidFill>
                <a:latin typeface="+mn-lt"/>
              </a:rPr>
              <a:t>I</a:t>
            </a:r>
            <a:r>
              <a:rPr lang="en-US" sz="1200" kern="1200" dirty="0">
                <a:solidFill>
                  <a:schemeClr val="tx1"/>
                </a:solidFill>
                <a:effectLst/>
                <a:latin typeface="+mn-lt"/>
                <a:ea typeface="+mn-ea"/>
                <a:cs typeface="+mn-cs"/>
              </a:rPr>
              <a:t>ndirect comparisons should be interpreted with caution because definition of dyspepsia symptoms as well as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 bleeding differ from a study and</a:t>
            </a:r>
            <a:r>
              <a:rPr lang="en-US" sz="1200" kern="1200" baseline="0" dirty="0">
                <a:solidFill>
                  <a:schemeClr val="tx1"/>
                </a:solidFill>
                <a:effectLst/>
                <a:latin typeface="+mn-lt"/>
                <a:ea typeface="+mn-ea"/>
                <a:cs typeface="+mn-cs"/>
              </a:rPr>
              <a:t> another.</a:t>
            </a:r>
            <a:endParaRPr lang="en-US" sz="1200" dirty="0">
              <a:solidFill>
                <a:schemeClr val="tx1"/>
              </a:solidFill>
              <a:latin typeface="+mn-lt"/>
            </a:endParaRPr>
          </a:p>
          <a:p>
            <a:pPr lvl="1">
              <a:defRPr/>
            </a:pPr>
            <a:endParaRPr lang="fr-CA" sz="1200" dirty="0">
              <a:solidFill>
                <a:schemeClr val="tx1"/>
              </a:solidFill>
              <a:latin typeface="+mn-lt"/>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err="1">
                <a:solidFill>
                  <a:schemeClr val="tx1"/>
                </a:solidFill>
                <a:latin typeface="+mn-lt"/>
                <a:ea typeface="Microsoft YaHei" pitchFamily="34" charset="-122"/>
              </a:rPr>
              <a:t>References</a:t>
            </a:r>
            <a:r>
              <a:rPr lang="fr-CA" sz="1200" dirty="0">
                <a:solidFill>
                  <a:schemeClr val="tx1"/>
                </a:solidFill>
                <a:latin typeface="+mn-lt"/>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﻿Connolly SJ, et al; for the RE-LY </a:t>
            </a:r>
            <a:r>
              <a:rPr lang="fr-CA" sz="1200" dirty="0" err="1">
                <a:solidFill>
                  <a:schemeClr val="tx1"/>
                </a:solidFill>
                <a:latin typeface="+mn-lt"/>
                <a:ea typeface="Microsoft YaHei" pitchFamily="34" charset="-122"/>
              </a:rPr>
              <a:t>Steering</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Committee</a:t>
            </a:r>
            <a:r>
              <a:rPr lang="fr-CA" sz="1200" dirty="0">
                <a:solidFill>
                  <a:schemeClr val="tx1"/>
                </a:solidFill>
                <a:latin typeface="+mn-lt"/>
                <a:ea typeface="Microsoft YaHei" pitchFamily="34" charset="-122"/>
              </a:rPr>
              <a:t> and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Dabigatran versus </a:t>
            </a:r>
            <a:r>
              <a:rPr lang="fr-CA" sz="1200" dirty="0" err="1">
                <a:solidFill>
                  <a:schemeClr val="tx1"/>
                </a:solidFill>
                <a:latin typeface="+mn-lt"/>
                <a:ea typeface="Microsoft YaHei" pitchFamily="34" charset="-122"/>
              </a:rPr>
              <a:t>warfarin</a:t>
            </a:r>
            <a:r>
              <a:rPr lang="fr-CA" sz="1200" dirty="0">
                <a:solidFill>
                  <a:schemeClr val="tx1"/>
                </a:solidFill>
                <a:latin typeface="+mn-lt"/>
                <a:ea typeface="Microsoft YaHei" pitchFamily="34" charset="-122"/>
              </a:rPr>
              <a:t> in patients </a:t>
            </a:r>
            <a:r>
              <a:rPr lang="fr-CA" sz="1200" dirty="0" err="1">
                <a:solidFill>
                  <a:schemeClr val="tx1"/>
                </a:solidFill>
                <a:latin typeface="+mn-lt"/>
                <a:ea typeface="Microsoft YaHei" pitchFamily="34" charset="-122"/>
              </a:rPr>
              <a:t>with</a:t>
            </a:r>
            <a:r>
              <a:rPr lang="fr-CA" sz="1200" dirty="0">
                <a:solidFill>
                  <a:schemeClr val="tx1"/>
                </a:solidFill>
                <a:latin typeface="+mn-lt"/>
                <a:ea typeface="Microsoft YaHei" pitchFamily="34" charset="-122"/>
              </a:rPr>
              <a:t> atrial fibrillation.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Connolly SJ, et al; for the RE-LY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Newly</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identified</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events</a:t>
            </a:r>
            <a:r>
              <a:rPr lang="fr-CA" sz="1200" dirty="0">
                <a:solidFill>
                  <a:schemeClr val="tx1"/>
                </a:solidFill>
                <a:latin typeface="+mn-lt"/>
                <a:ea typeface="Microsoft YaHei" pitchFamily="34" charset="-122"/>
              </a:rPr>
              <a:t> in the RE-LY trial.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Patel MR, et al; and the ROCKET AF </a:t>
            </a:r>
            <a:r>
              <a:rPr lang="fr-CA" sz="1200" dirty="0" err="1">
                <a:solidFill>
                  <a:schemeClr val="tx1"/>
                </a:solidFill>
                <a:latin typeface="+mn-lt"/>
                <a:ea typeface="Microsoft YaHei" pitchFamily="34" charset="-122"/>
              </a:rPr>
              <a:t>Steering</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Committee</a:t>
            </a:r>
            <a:r>
              <a:rPr lang="fr-CA" sz="1200" dirty="0">
                <a:solidFill>
                  <a:schemeClr val="tx1"/>
                </a:solidFill>
                <a:latin typeface="+mn-lt"/>
                <a:ea typeface="Microsoft YaHei" pitchFamily="34" charset="-122"/>
              </a:rPr>
              <a:t> for the ROCKET AF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Rivaroxaban</a:t>
            </a:r>
            <a:r>
              <a:rPr lang="fr-CA" sz="1200" dirty="0">
                <a:solidFill>
                  <a:schemeClr val="tx1"/>
                </a:solidFill>
                <a:latin typeface="+mn-lt"/>
                <a:ea typeface="Microsoft YaHei" pitchFamily="34" charset="-122"/>
              </a:rPr>
              <a:t> versus </a:t>
            </a:r>
            <a:r>
              <a:rPr lang="fr-CA" sz="1200" dirty="0" err="1">
                <a:solidFill>
                  <a:schemeClr val="tx1"/>
                </a:solidFill>
                <a:latin typeface="+mn-lt"/>
                <a:ea typeface="Microsoft YaHei" pitchFamily="34" charset="-122"/>
              </a:rPr>
              <a:t>warfarin</a:t>
            </a:r>
            <a:r>
              <a:rPr lang="fr-CA" sz="1200" dirty="0">
                <a:solidFill>
                  <a:schemeClr val="tx1"/>
                </a:solidFill>
                <a:latin typeface="+mn-lt"/>
                <a:ea typeface="Microsoft YaHei" pitchFamily="34" charset="-122"/>
              </a:rPr>
              <a:t> in </a:t>
            </a:r>
            <a:r>
              <a:rPr lang="fr-CA" sz="1200" dirty="0" err="1">
                <a:solidFill>
                  <a:schemeClr val="tx1"/>
                </a:solidFill>
                <a:latin typeface="+mn-lt"/>
                <a:ea typeface="Microsoft YaHei" pitchFamily="34" charset="-122"/>
              </a:rPr>
              <a:t>nonvalvular</a:t>
            </a:r>
            <a:r>
              <a:rPr lang="fr-CA" sz="1200" dirty="0">
                <a:solidFill>
                  <a:schemeClr val="tx1"/>
                </a:solidFill>
                <a:latin typeface="+mn-lt"/>
                <a:ea typeface="Microsoft YaHei" pitchFamily="34" charset="-122"/>
              </a:rPr>
              <a:t> atrial fibrillation.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Granger CB, et al; for the ARISTOTLE </a:t>
            </a:r>
            <a:r>
              <a:rPr lang="fr-CA" sz="1200" dirty="0" err="1">
                <a:solidFill>
                  <a:schemeClr val="tx1"/>
                </a:solidFill>
                <a:latin typeface="+mn-lt"/>
                <a:ea typeface="Microsoft YaHei" pitchFamily="34" charset="-122"/>
              </a:rPr>
              <a:t>Committees</a:t>
            </a:r>
            <a:r>
              <a:rPr lang="fr-CA" sz="1200" dirty="0">
                <a:solidFill>
                  <a:schemeClr val="tx1"/>
                </a:solidFill>
                <a:latin typeface="+mn-lt"/>
                <a:ea typeface="Microsoft YaHei" pitchFamily="34" charset="-122"/>
              </a:rPr>
              <a:t> and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Apixaban</a:t>
            </a:r>
            <a:r>
              <a:rPr lang="fr-CA" sz="1200" dirty="0">
                <a:solidFill>
                  <a:schemeClr val="tx1"/>
                </a:solidFill>
                <a:latin typeface="+mn-lt"/>
                <a:ea typeface="Microsoft YaHei" pitchFamily="34" charset="-122"/>
              </a:rPr>
              <a:t> versus </a:t>
            </a:r>
            <a:r>
              <a:rPr lang="fr-CA" sz="1200" dirty="0" err="1">
                <a:solidFill>
                  <a:schemeClr val="tx1"/>
                </a:solidFill>
                <a:latin typeface="+mn-lt"/>
                <a:ea typeface="Microsoft YaHei" pitchFamily="34" charset="-122"/>
              </a:rPr>
              <a:t>warfarin</a:t>
            </a:r>
            <a:r>
              <a:rPr lang="fr-CA" sz="1200" dirty="0">
                <a:solidFill>
                  <a:schemeClr val="tx1"/>
                </a:solidFill>
                <a:latin typeface="+mn-lt"/>
                <a:ea typeface="Microsoft YaHei" pitchFamily="34" charset="-122"/>
              </a:rPr>
              <a:t> in patients </a:t>
            </a:r>
            <a:r>
              <a:rPr lang="fr-CA" sz="1200" dirty="0" err="1">
                <a:solidFill>
                  <a:schemeClr val="tx1"/>
                </a:solidFill>
                <a:latin typeface="+mn-lt"/>
                <a:ea typeface="Microsoft YaHei" pitchFamily="34" charset="-122"/>
              </a:rPr>
              <a:t>with</a:t>
            </a:r>
            <a:r>
              <a:rPr lang="fr-CA" sz="1200" dirty="0">
                <a:solidFill>
                  <a:schemeClr val="tx1"/>
                </a:solidFill>
                <a:latin typeface="+mn-lt"/>
                <a:ea typeface="Microsoft YaHei" pitchFamily="34" charset="-122"/>
              </a:rPr>
              <a:t> atrial fibrillation.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2011; 365:981-992. </a:t>
            </a:r>
            <a:endParaRPr lang="en-US" sz="1200" dirty="0">
              <a:solidFill>
                <a:schemeClr val="tx1"/>
              </a:solidFill>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eaLnBrk="1" hangingPunct="1"/>
            <a:r>
              <a:rPr lang="en-US" sz="1200" i="1" dirty="0">
                <a:solidFill>
                  <a:schemeClr val="tx1"/>
                </a:solidFill>
                <a:latin typeface="+mn-lt"/>
              </a:rPr>
              <a:t>This</a:t>
            </a:r>
            <a:r>
              <a:rPr lang="en-US" sz="1200" i="1" baseline="0" dirty="0">
                <a:solidFill>
                  <a:schemeClr val="tx1"/>
                </a:solidFill>
                <a:latin typeface="+mn-lt"/>
              </a:rPr>
              <a:t> slide summarizes the Steering Committee members’ consensus of recommendation in personalizing DOAC selection to patient age and co-morbidity</a:t>
            </a:r>
            <a:endParaRPr lang="en-US" sz="1200" i="1" dirty="0">
              <a:solidFill>
                <a:schemeClr val="tx1"/>
              </a:solidFill>
              <a:latin typeface="+mn-lt"/>
            </a:endParaRPr>
          </a:p>
          <a:p>
            <a:pPr eaLnBrk="1" hangingPunct="1"/>
            <a:r>
              <a:rPr lang="en-US" sz="1200" dirty="0">
                <a:solidFill>
                  <a:schemeClr val="tx1"/>
                </a:solidFill>
                <a:latin typeface="+mn-lt"/>
              </a:rPr>
              <a:t>Co-Morbidities</a:t>
            </a:r>
            <a:r>
              <a:rPr lang="en-CA" sz="1200" dirty="0">
                <a:solidFill>
                  <a:schemeClr val="tx1"/>
                </a:solidFill>
                <a:latin typeface="+mn-lt"/>
              </a:rPr>
              <a:t>.  Patients who are at high risk of Stroke should be considered for treatment with dabigatran 150mg po bid, since this is the DOAC associated with the greatest reduction in Stroke compared to warfarin. Patients who are at high risk of Major Bleeding should be considered for treatment with apixaban, since this is the DOAC associated with the greatest reduction in Major Bleeding compared to warfarin.  Warfarin is absolutely indicated in patients with Artificial Heart Valves and Rheumatic Mitral Stenosis.  DOACs are contraindicated in patients with Stage 4-5 Chronic Kidney Disease (</a:t>
            </a:r>
            <a:r>
              <a:rPr lang="en-CA" sz="1200" dirty="0" err="1">
                <a:solidFill>
                  <a:schemeClr val="tx1"/>
                </a:solidFill>
                <a:latin typeface="+mn-lt"/>
              </a:rPr>
              <a:t>CrCl</a:t>
            </a:r>
            <a:r>
              <a:rPr lang="en-CA" sz="1200" dirty="0">
                <a:solidFill>
                  <a:schemeClr val="tx1"/>
                </a:solidFill>
                <a:latin typeface="+mn-lt"/>
              </a:rPr>
              <a:t>&lt;30mL/min).  Further, because dabigatran is renally cleared, it should be avoided in patients with Stage 3 Chronic Kidney Disease (</a:t>
            </a:r>
            <a:r>
              <a:rPr lang="en-CA" sz="1200" dirty="0" err="1">
                <a:solidFill>
                  <a:schemeClr val="tx1"/>
                </a:solidFill>
                <a:latin typeface="+mn-lt"/>
              </a:rPr>
              <a:t>CrCl</a:t>
            </a:r>
            <a:r>
              <a:rPr lang="en-CA" sz="1200" dirty="0">
                <a:solidFill>
                  <a:schemeClr val="tx1"/>
                </a:solidFill>
                <a:latin typeface="+mn-lt"/>
              </a:rPr>
              <a:t> 30-49mL/min).  Because of increased risk of Major Bleeding in elderly patients, and as per the product monograph, dabigatran 150mg po bid is contraindicated in patients aged 80 or older.  A Factor </a:t>
            </a:r>
            <a:r>
              <a:rPr lang="en-CA" sz="1200" dirty="0" err="1">
                <a:solidFill>
                  <a:schemeClr val="tx1"/>
                </a:solidFill>
                <a:latin typeface="+mn-lt"/>
              </a:rPr>
              <a:t>Xa</a:t>
            </a:r>
            <a:r>
              <a:rPr lang="en-CA" sz="1200" dirty="0">
                <a:solidFill>
                  <a:schemeClr val="tx1"/>
                </a:solidFill>
                <a:latin typeface="+mn-lt"/>
              </a:rPr>
              <a:t> inhibitor is preferred in patients with Coronary Artery Disease (whether recent or stable), noting that ASA may be used as an alterative in low risk patients (as per the 2014 Canadian Cardiovascular Society Guidelines for the Management of Atrial Fibrillation).  The combination of an antiplatelet plus an oral anticoagulant is not recommended unless the patient has had recent acute coronary syndrome or a percutaneous coronary intervention, in which case the combination of clopidogrel and an oral anticoagulant may suffice in lieu of triple therapy.  Apixaban and rivaroxaban are the only 2 DOACs that are indicated both for stroke prevention in atrial fibrillation and acute venous thromboembolism.  Apixaban is the preferred DOAC in patients with a previous history of GI Bleeding, since both dabigatran and rivaroxaban were associated with increased major GI Bleeding when compared to warfarin.  Lastly, dabigatran can be associated with dyspepsia, and should be avoided in with dyspepsia, or in patient who develop dyspepsia while on dabigatran.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714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CA" sz="1200" kern="1200" dirty="0">
                <a:solidFill>
                  <a:schemeClr val="tx1"/>
                </a:solidFill>
                <a:latin typeface="+mn-lt"/>
                <a:ea typeface="+mn-ea"/>
                <a:cs typeface="+mn-cs"/>
              </a:rPr>
              <a:t>p.1712: Proton pump inhibitors may be useful to alleviate dyspepsia related to dabigatran as well as reduce GI bleeding risk. Current evidence indicates that the mild reduction in dabigatran exposure related to PPI usage does not warrant any dose adjustment.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952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image" Target="../media/image1.png"/><Relationship Id="rId7"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image" Target="../media/image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image" Target="../media/image1.png"/><Relationship Id="rId7" Type="http://schemas.openxmlformats.org/officeDocument/2006/relationships/chart" Target="../charts/chart1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image" Target="../media/image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image" Target="../media/image1.png"/><Relationship Id="rId7" Type="http://schemas.openxmlformats.org/officeDocument/2006/relationships/chart" Target="../charts/chart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hart" Target="../charts/chart12.xml"/><Relationship Id="rId5" Type="http://schemas.openxmlformats.org/officeDocument/2006/relationships/image" Target="../media/image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image" Target="../media/image1.png"/><Relationship Id="rId7" Type="http://schemas.openxmlformats.org/officeDocument/2006/relationships/chart" Target="../charts/chart1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hart" Target="../charts/chart15.xml"/><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chart" Target="../charts/char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chart" Target="../charts/chart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hart" Target="../charts/chart19.xml"/><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pic>
        <p:nvPicPr>
          <p:cNvPr id="9" name="Picture 8" descr="Clinical-conandrum-Logo-2019_dec.png">
            <a:extLst>
              <a:ext uri="{FF2B5EF4-FFF2-40B4-BE49-F238E27FC236}">
                <a16:creationId xmlns:a16="http://schemas.microsoft.com/office/drawing/2014/main" id="{6A2C2658-16E7-42BE-B419-75CA6EB96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365" y="335674"/>
            <a:ext cx="1849086" cy="728353"/>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2</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Don</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365380"/>
            <a:ext cx="5735383" cy="2554545"/>
          </a:xfrm>
          <a:prstGeom prst="rect">
            <a:avLst/>
          </a:prstGeom>
          <a:noFill/>
        </p:spPr>
        <p:txBody>
          <a:bodyPr wrap="square" rtlCol="0">
            <a:spAutoFit/>
          </a:bodyPr>
          <a:lstStyle/>
          <a:p>
            <a:pPr algn="ctr" defTabSz="914400"/>
            <a:r>
              <a:rPr lang="en-CA" sz="4000" b="1" dirty="0">
                <a:ln w="10160">
                  <a:solidFill>
                    <a:prstClr val="black">
                      <a:lumMod val="65000"/>
                      <a:lumOff val="35000"/>
                    </a:prstClr>
                  </a:solidFill>
                  <a:prstDash val="solid"/>
                </a:ln>
                <a:solidFill>
                  <a:prstClr val="white"/>
                </a:solidFill>
                <a:latin typeface="Arial Narrow" panose="020B0606020202030204" pitchFamily="34" charset="0"/>
              </a:rPr>
              <a:t>Management of Atrial Fibrillation with Gastrointestinal Complications</a:t>
            </a:r>
            <a:endParaRPr lang="en-US" sz="4000" b="1" dirty="0">
              <a:ln w="10160">
                <a:solidFill>
                  <a:prstClr val="black">
                    <a:lumMod val="65000"/>
                    <a:lumOff val="35000"/>
                  </a:prstClr>
                </a:solidFill>
                <a:prstDash val="solid"/>
              </a:ln>
              <a:solidFill>
                <a:prstClr val="white"/>
              </a:solidFill>
              <a:latin typeface="Arial Narrow" panose="020B0606020202030204" pitchFamily="34" charset="0"/>
            </a:endParaRPr>
          </a:p>
        </p:txBody>
      </p:sp>
      <p:pic>
        <p:nvPicPr>
          <p:cNvPr id="3" name="Picture 2" descr="A person posing for the camera&#10;&#10;Description automatically generated">
            <a:extLst>
              <a:ext uri="{FF2B5EF4-FFF2-40B4-BE49-F238E27FC236}">
                <a16:creationId xmlns:a16="http://schemas.microsoft.com/office/drawing/2014/main" id="{FEA4D480-C650-48B3-AB3F-C3B6BCBD2EB5}"/>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0169" y="1894072"/>
            <a:ext cx="2331442" cy="3497163"/>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2234" y="132101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51950" y="156854"/>
            <a:ext cx="6662621" cy="954107"/>
          </a:xfrm>
          <a:prstGeom prst="rect">
            <a:avLst/>
          </a:prstGeom>
          <a:noFill/>
        </p:spPr>
        <p:txBody>
          <a:bodyPr wrap="square">
            <a:spAutoFit/>
          </a:bodyPr>
          <a:lstStyle/>
          <a:p>
            <a:pPr lvl="0">
              <a:defRPr/>
            </a:pPr>
            <a:r>
              <a:rPr lang="en-CA" sz="2700" b="1" dirty="0">
                <a:solidFill>
                  <a:srgbClr val="1B1A5A"/>
                </a:solidFill>
                <a:latin typeface="Arial Narrow" panose="020B0606020202030204" pitchFamily="34" charset="0"/>
                <a:cs typeface="Aharoni" panose="02010803020104030203" pitchFamily="2" charset="-79"/>
              </a:rPr>
              <a:t>Expert Position on the Role of a PPI in Anticoagulation and Antiplatelet Management</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1000" dirty="0">
                <a:solidFill>
                  <a:prstClr val="white"/>
                </a:solidFill>
                <a:latin typeface="Arial Narrow" panose="020B0606020202030204" pitchFamily="34" charset="0"/>
                <a:cs typeface="Arial" pitchFamily="34" charset="0"/>
              </a:rPr>
              <a:t>PPI = Proton Pump Inhibitor</a:t>
            </a:r>
          </a:p>
          <a:p>
            <a:pPr lvl="0">
              <a:lnSpc>
                <a:spcPct val="90000"/>
              </a:lnSpc>
              <a:defRPr/>
            </a:pPr>
            <a:r>
              <a:rPr lang="en-GB" sz="900" dirty="0" err="1">
                <a:solidFill>
                  <a:prstClr val="white"/>
                </a:solidFill>
                <a:latin typeface="Arial Narrow" panose="020B0606020202030204" pitchFamily="34" charset="0"/>
                <a:cs typeface="Arial" pitchFamily="34" charset="0"/>
              </a:rPr>
              <a:t>Agewall</a:t>
            </a:r>
            <a:r>
              <a:rPr lang="en-GB" sz="900" dirty="0">
                <a:solidFill>
                  <a:prstClr val="white"/>
                </a:solidFill>
                <a:latin typeface="Arial Narrow" panose="020B0606020202030204" pitchFamily="34" charset="0"/>
                <a:cs typeface="Arial" pitchFamily="34" charset="0"/>
              </a:rPr>
              <a:t> et al. Eur Heart J 2013 Jun;34(23):1708-13, 1713a-1713b</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307342D-28B2-4B83-8529-A692AA9DAE46}"/>
              </a:ext>
            </a:extLst>
          </p:cNvPr>
          <p:cNvSpPr txBox="1"/>
          <p:nvPr/>
        </p:nvSpPr>
        <p:spPr>
          <a:xfrm>
            <a:off x="128792" y="2110468"/>
            <a:ext cx="8813997" cy="4154984"/>
          </a:xfrm>
          <a:prstGeom prst="rect">
            <a:avLst/>
          </a:prstGeom>
          <a:noFill/>
        </p:spPr>
        <p:txBody>
          <a:bodyPr wrap="square" rtlCol="0">
            <a:spAutoFit/>
          </a:bodyPr>
          <a:lstStyle/>
          <a:p>
            <a:pPr marL="285750" lvl="0" indent="-285750" defTabSz="914400">
              <a:buClr>
                <a:srgbClr val="43BAD8"/>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PPIs reduce the risk of bleeding from antiplatelet drugs and should be considered in patients taking DOACs or warfarin in combination with ASA or taking DAPT (double antiplatelet therapy) </a:t>
            </a:r>
          </a:p>
          <a:p>
            <a:pPr marL="285750" lvl="0" indent="-285750" defTabSz="914400">
              <a:buClr>
                <a:srgbClr val="43BAD8"/>
              </a:buClr>
              <a:buFont typeface="Wingdings" panose="05000000000000000000" pitchFamily="2" charset="2"/>
              <a:buChar char="§"/>
              <a:defRPr/>
            </a:pPr>
            <a:endParaRPr lang="en-CA" sz="2400" b="1" dirty="0">
              <a:solidFill>
                <a:prstClr val="black"/>
              </a:solidFill>
              <a:latin typeface="Arial Narrow" panose="020B0606020202030204" pitchFamily="34" charset="0"/>
              <a:cs typeface="Candara"/>
            </a:endParaRPr>
          </a:p>
          <a:p>
            <a:pPr marL="285750" lvl="0" indent="-285750" defTabSz="914400">
              <a:buClr>
                <a:srgbClr val="43BAD8"/>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Many patients receiving ASA do not have a clear indication for ASA    (e.g. such as in primary prevention for CAD)</a:t>
            </a:r>
            <a:br>
              <a:rPr lang="en-CA" sz="2400" b="1" dirty="0">
                <a:solidFill>
                  <a:prstClr val="black"/>
                </a:solidFill>
                <a:latin typeface="Arial Narrow" panose="020B0606020202030204" pitchFamily="34" charset="0"/>
                <a:cs typeface="Candara"/>
              </a:rPr>
            </a:br>
            <a:endParaRPr lang="en-CA" sz="2400" b="1" dirty="0">
              <a:solidFill>
                <a:prstClr val="black"/>
              </a:solidFill>
              <a:latin typeface="Arial Narrow" panose="020B0606020202030204" pitchFamily="34" charset="0"/>
              <a:cs typeface="Candara"/>
            </a:endParaRPr>
          </a:p>
          <a:p>
            <a:pPr marL="285750" lvl="0" indent="-285750" defTabSz="914400">
              <a:buClr>
                <a:srgbClr val="43BAD8"/>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Clinicians should validate with patients that they are not taking ASA for other ‘over the counter’ indications which carries a significant additional bleeding risk</a:t>
            </a:r>
            <a:br>
              <a:rPr lang="en-CA" sz="2400" b="1" dirty="0">
                <a:solidFill>
                  <a:prstClr val="black"/>
                </a:solidFill>
                <a:latin typeface="Arial Narrow" panose="020B0606020202030204" pitchFamily="34" charset="0"/>
                <a:cs typeface="Candara"/>
              </a:rPr>
            </a:br>
            <a:endParaRPr lang="en-CA" sz="2400" b="1" dirty="0">
              <a:solidFill>
                <a:prstClr val="black"/>
              </a:solidFill>
              <a:latin typeface="Arial Narrow" panose="020B0606020202030204" pitchFamily="34" charset="0"/>
              <a:cs typeface="Candara"/>
            </a:endParaRPr>
          </a:p>
        </p:txBody>
      </p:sp>
    </p:spTree>
    <p:extLst>
      <p:ext uri="{BB962C8B-B14F-4D97-AF65-F5344CB8AC3E}">
        <p14:creationId xmlns:p14="http://schemas.microsoft.com/office/powerpoint/2010/main" val="149932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posing for the camera&#10;&#10;Description automatically generated">
            <a:extLst>
              <a:ext uri="{FF2B5EF4-FFF2-40B4-BE49-F238E27FC236}">
                <a16:creationId xmlns:a16="http://schemas.microsoft.com/office/drawing/2014/main" id="{FB1E6E13-7442-4FB5-BF3F-58A02F9DB06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42817" y="107158"/>
            <a:ext cx="4111341" cy="616701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2</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1055" y="3246164"/>
            <a:ext cx="6652400"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if Don’s Hb was </a:t>
            </a:r>
            <a:r>
              <a:rPr kumimoji="0" lang="en-CA" sz="40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rPr>
              <a:t>120 g/L</a:t>
            </a: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a:t>
            </a:r>
            <a:endParaRPr kumimoji="0" lang="en-CA" sz="40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278202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41317"/>
            <a:ext cx="7783077"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would you recommend for Don?</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Dabigatran 110 mg bid </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anticoagulation</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ASA 80 mg daily</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Warfarin </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endPar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Repeat Hb in 1 week</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Refer to GI specialist to investigate further</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9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9" end="9"/>
                                            </p:txEl>
                                          </p:spTgt>
                                        </p:tgtEl>
                                        <p:attrNameLst>
                                          <p:attrName>style.color</p:attrName>
                                        </p:attrNameLst>
                                      </p:cBhvr>
                                      <p:to>
                                        <a:srgbClr val="30C1D7"/>
                                      </p:to>
                                    </p:animClr>
                                  </p:childTnLst>
                                </p:cTn>
                              </p:par>
                              <p:par>
                                <p:cTn id="7" presetID="3" presetClass="emph" presetSubtype="2" fill="hold" nodeType="withEffect">
                                  <p:stCondLst>
                                    <p:cond delay="0"/>
                                  </p:stCondLst>
                                  <p:childTnLst>
                                    <p:animClr clrSpc="rgb" dir="cw">
                                      <p:cBhvr override="childStyle">
                                        <p:cTn id="8" dur="500" fill="hold"/>
                                        <p:tgtEl>
                                          <p:spTgt spid="33">
                                            <p:txEl>
                                              <p:pRg st="10" end="10"/>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081" y="13238"/>
            <a:ext cx="6867311" cy="1200329"/>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Risk of Bleeding with Combination     Antithrombotic Therapy</a:t>
            </a:r>
          </a:p>
        </p:txBody>
      </p:sp>
      <p:graphicFrame>
        <p:nvGraphicFramePr>
          <p:cNvPr id="28" name="Chart 27">
            <a:extLst>
              <a:ext uri="{FF2B5EF4-FFF2-40B4-BE49-F238E27FC236}">
                <a16:creationId xmlns:a16="http://schemas.microsoft.com/office/drawing/2014/main" id="{8FD8839C-4C1D-48E6-AEE5-0B5478BEA6E4}"/>
              </a:ext>
            </a:extLst>
          </p:cNvPr>
          <p:cNvGraphicFramePr/>
          <p:nvPr>
            <p:extLst/>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6"/>
          </a:graphicData>
        </a:graphic>
      </p:graphicFrame>
      <p:sp>
        <p:nvSpPr>
          <p:cNvPr id="24" name="Rectangle 23">
            <a:extLst>
              <a:ext uri="{FF2B5EF4-FFF2-40B4-BE49-F238E27FC236}">
                <a16:creationId xmlns:a16="http://schemas.microsoft.com/office/drawing/2014/main" id="{6393089C-0643-41BB-BCED-5CA839EE501E}"/>
              </a:ext>
            </a:extLst>
          </p:cNvPr>
          <p:cNvSpPr/>
          <p:nvPr/>
        </p:nvSpPr>
        <p:spPr>
          <a:xfrm>
            <a:off x="107504" y="6439307"/>
            <a:ext cx="4572000" cy="215444"/>
          </a:xfrm>
          <a:prstGeom prst="rect">
            <a:avLst/>
          </a:prstGeom>
        </p:spPr>
        <p:txBody>
          <a:bodyPr>
            <a:spAutoFit/>
          </a:bodyPr>
          <a:lstStyle/>
          <a:p>
            <a:pPr lvl="0" defTabSz="914400">
              <a:defRPr/>
            </a:pPr>
            <a:r>
              <a:rPr lang="en-CA" sz="800" kern="0" dirty="0">
                <a:solidFill>
                  <a:prstClr val="white"/>
                </a:solidFill>
                <a:latin typeface="Arial Narrow" panose="020B0606020202030204" pitchFamily="34" charset="0"/>
                <a:ea typeface="Lato" panose="020F0502020204030203" pitchFamily="34" charset="0"/>
                <a:cs typeface="Lato" panose="020F0502020204030203" pitchFamily="34" charset="0"/>
              </a:rPr>
              <a:t>Lancet 2009; 374: 1967-74.</a:t>
            </a:r>
          </a:p>
        </p:txBody>
      </p:sp>
      <p:sp>
        <p:nvSpPr>
          <p:cNvPr id="14" name="Text Box 5">
            <a:extLst>
              <a:ext uri="{FF2B5EF4-FFF2-40B4-BE49-F238E27FC236}">
                <a16:creationId xmlns:a16="http://schemas.microsoft.com/office/drawing/2014/main" id="{F17422E0-8B2B-47F8-B497-AFCD26EB1656}"/>
              </a:ext>
            </a:extLst>
          </p:cNvPr>
          <p:cNvSpPr txBox="1">
            <a:spLocks noChangeArrowheads="1"/>
          </p:cNvSpPr>
          <p:nvPr/>
        </p:nvSpPr>
        <p:spPr bwMode="auto">
          <a:xfrm>
            <a:off x="10633" y="1292449"/>
            <a:ext cx="3443288" cy="4247317"/>
          </a:xfrm>
          <a:prstGeom prst="rect">
            <a:avLst/>
          </a:prstGeom>
          <a:noFill/>
          <a:ln w="9525">
            <a:noFill/>
            <a:miter lim="800000"/>
            <a:headEnd/>
            <a:tailEnd/>
          </a:ln>
        </p:spPr>
        <p:txBody>
          <a:bodyPr wrap="square">
            <a:spAutoFit/>
          </a:bodyPr>
          <a:lstStyle/>
          <a:p>
            <a:pPr marL="0" marR="0" lvl="0" indent="0" algn="r" defTabSz="914400" eaLnBrk="1" fontAlgn="auto" latinLnBrk="0" hangingPunct="1">
              <a:lnSpc>
                <a:spcPct val="100000"/>
              </a:lnSpc>
              <a:spcBef>
                <a:spcPct val="100000"/>
              </a:spcBef>
              <a:spcAft>
                <a:spcPts val="0"/>
              </a:spcAft>
              <a:buClrTx/>
              <a:buSzTx/>
              <a:buFontTx/>
              <a:buNone/>
              <a:tabLst/>
              <a:defRPr/>
            </a:pPr>
            <a:endParaRPr kumimoji="0" lang="en-GB" sz="1800" b="1" i="0" u="none" strike="noStrike" kern="0" cap="none" spc="0" normalizeH="0" baseline="0" noProof="0" dirty="0">
              <a:ln>
                <a:noFill/>
              </a:ln>
              <a:solidFill>
                <a:prstClr val="black"/>
              </a:solidFill>
              <a:effectLst/>
              <a:uLnTx/>
              <a:uFillTx/>
              <a:latin typeface="Agency FB" panose="020B0503020202020204" pitchFamily="34" charset="0"/>
            </a:endParaRP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ASA alone</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err="1">
                <a:ln>
                  <a:noFill/>
                </a:ln>
                <a:solidFill>
                  <a:prstClr val="black"/>
                </a:solidFill>
                <a:effectLst/>
                <a:uLnTx/>
                <a:uFillTx/>
                <a:latin typeface="Arial Narrow" panose="020B0606020202030204" pitchFamily="34" charset="0"/>
              </a:rPr>
              <a:t>Clopidogrel</a:t>
            </a: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 Alone</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VKA Alone</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ASA + clopidogrel</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ASA + VKA</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Clopidogrel + VKA</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ASA + clopidogrel + VKA</a:t>
            </a:r>
            <a:endParaRPr kumimoji="0" lang="en-US" sz="18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15" name="Line 6">
            <a:extLst>
              <a:ext uri="{FF2B5EF4-FFF2-40B4-BE49-F238E27FC236}">
                <a16:creationId xmlns:a16="http://schemas.microsoft.com/office/drawing/2014/main" id="{478B8C2F-3486-4B23-B693-9A2FA4365981}"/>
              </a:ext>
            </a:extLst>
          </p:cNvPr>
          <p:cNvSpPr>
            <a:spLocks noChangeShapeType="1"/>
          </p:cNvSpPr>
          <p:nvPr/>
        </p:nvSpPr>
        <p:spPr bwMode="auto">
          <a:xfrm>
            <a:off x="5116034" y="1726627"/>
            <a:ext cx="22225" cy="3976688"/>
          </a:xfrm>
          <a:prstGeom prst="line">
            <a:avLst/>
          </a:prstGeom>
          <a:noFill/>
          <a:ln w="28575">
            <a:solidFill>
              <a:sysClr val="windowText" lastClr="000000">
                <a:lumMod val="65000"/>
                <a:lumOff val="35000"/>
              </a:sysClr>
            </a:solidFill>
            <a:prstDash val="sysDot"/>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16" name="Line 7">
            <a:extLst>
              <a:ext uri="{FF2B5EF4-FFF2-40B4-BE49-F238E27FC236}">
                <a16:creationId xmlns:a16="http://schemas.microsoft.com/office/drawing/2014/main" id="{3203224C-BA69-49C9-B4CE-5C0CC90EB94C}"/>
              </a:ext>
            </a:extLst>
          </p:cNvPr>
          <p:cNvSpPr>
            <a:spLocks noChangeShapeType="1"/>
          </p:cNvSpPr>
          <p:nvPr/>
        </p:nvSpPr>
        <p:spPr bwMode="auto">
          <a:xfrm flipV="1">
            <a:off x="3436458" y="5719190"/>
            <a:ext cx="4032250" cy="0"/>
          </a:xfrm>
          <a:prstGeom prst="line">
            <a:avLst/>
          </a:prstGeom>
          <a:noFill/>
          <a:ln w="28575">
            <a:solidFill>
              <a:sysClr val="windowText" lastClr="000000">
                <a:lumMod val="65000"/>
                <a:lumOff val="35000"/>
              </a:sysClr>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17" name="Line 8">
            <a:extLst>
              <a:ext uri="{FF2B5EF4-FFF2-40B4-BE49-F238E27FC236}">
                <a16:creationId xmlns:a16="http://schemas.microsoft.com/office/drawing/2014/main" id="{97F8BA66-5D66-44BC-85AA-308AFED3B182}"/>
              </a:ext>
            </a:extLst>
          </p:cNvPr>
          <p:cNvSpPr>
            <a:spLocks noChangeShapeType="1"/>
          </p:cNvSpPr>
          <p:nvPr/>
        </p:nvSpPr>
        <p:spPr bwMode="auto">
          <a:xfrm>
            <a:off x="3450745" y="5731891"/>
            <a:ext cx="0" cy="111125"/>
          </a:xfrm>
          <a:prstGeom prst="line">
            <a:avLst/>
          </a:prstGeom>
          <a:noFill/>
          <a:ln w="28575">
            <a:solidFill>
              <a:sysClr val="windowText" lastClr="000000">
                <a:lumMod val="65000"/>
                <a:lumOff val="35000"/>
              </a:sysClr>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18" name="Line 9">
            <a:extLst>
              <a:ext uri="{FF2B5EF4-FFF2-40B4-BE49-F238E27FC236}">
                <a16:creationId xmlns:a16="http://schemas.microsoft.com/office/drawing/2014/main" id="{207B1466-16C0-4326-93C9-F99CA978EA7A}"/>
              </a:ext>
            </a:extLst>
          </p:cNvPr>
          <p:cNvSpPr>
            <a:spLocks noChangeShapeType="1"/>
          </p:cNvSpPr>
          <p:nvPr/>
        </p:nvSpPr>
        <p:spPr bwMode="auto">
          <a:xfrm>
            <a:off x="4319108" y="5731891"/>
            <a:ext cx="0" cy="111125"/>
          </a:xfrm>
          <a:prstGeom prst="line">
            <a:avLst/>
          </a:prstGeom>
          <a:noFill/>
          <a:ln w="28575">
            <a:solidFill>
              <a:sysClr val="windowText" lastClr="000000">
                <a:lumMod val="65000"/>
                <a:lumOff val="35000"/>
              </a:sysClr>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19" name="Line 13">
            <a:extLst>
              <a:ext uri="{FF2B5EF4-FFF2-40B4-BE49-F238E27FC236}">
                <a16:creationId xmlns:a16="http://schemas.microsoft.com/office/drawing/2014/main" id="{3B0777CB-C94F-4937-A13F-2CA24C612EA2}"/>
              </a:ext>
            </a:extLst>
          </p:cNvPr>
          <p:cNvSpPr>
            <a:spLocks noChangeShapeType="1"/>
          </p:cNvSpPr>
          <p:nvPr/>
        </p:nvSpPr>
        <p:spPr bwMode="auto">
          <a:xfrm>
            <a:off x="5970108" y="5731891"/>
            <a:ext cx="0" cy="111125"/>
          </a:xfrm>
          <a:prstGeom prst="line">
            <a:avLst/>
          </a:prstGeom>
          <a:no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20" name="Line 14">
            <a:extLst>
              <a:ext uri="{FF2B5EF4-FFF2-40B4-BE49-F238E27FC236}">
                <a16:creationId xmlns:a16="http://schemas.microsoft.com/office/drawing/2014/main" id="{9FB8D3F6-A314-41D4-A2E6-0D0ED0B1FFFD}"/>
              </a:ext>
            </a:extLst>
          </p:cNvPr>
          <p:cNvSpPr>
            <a:spLocks noChangeShapeType="1"/>
          </p:cNvSpPr>
          <p:nvPr/>
        </p:nvSpPr>
        <p:spPr bwMode="auto">
          <a:xfrm>
            <a:off x="6468583" y="5731891"/>
            <a:ext cx="0" cy="111125"/>
          </a:xfrm>
          <a:prstGeom prst="line">
            <a:avLst/>
          </a:prstGeom>
          <a:no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21" name="Text Box 16">
            <a:extLst>
              <a:ext uri="{FF2B5EF4-FFF2-40B4-BE49-F238E27FC236}">
                <a16:creationId xmlns:a16="http://schemas.microsoft.com/office/drawing/2014/main" id="{E84B6153-1F15-489B-A177-FA67B3E5CE2D}"/>
              </a:ext>
            </a:extLst>
          </p:cNvPr>
          <p:cNvSpPr txBox="1">
            <a:spLocks noChangeArrowheads="1"/>
          </p:cNvSpPr>
          <p:nvPr/>
        </p:nvSpPr>
        <p:spPr bwMode="auto">
          <a:xfrm>
            <a:off x="3303108" y="5831903"/>
            <a:ext cx="232436" cy="246221"/>
          </a:xfrm>
          <a:prstGeom prst="rect">
            <a:avLst/>
          </a:prstGeom>
          <a:noFill/>
          <a:ln w="12700">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prstClr val="black"/>
                </a:solidFill>
                <a:effectLst/>
                <a:uLnTx/>
                <a:uFillTx/>
                <a:latin typeface="Arial Narrow" panose="020B0606020202030204" pitchFamily="34" charset="0"/>
              </a:rPr>
              <a:t>0.1</a:t>
            </a:r>
            <a:endParaRPr kumimoji="0" lang="en-US" sz="16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22" name="Text Box 17">
            <a:extLst>
              <a:ext uri="{FF2B5EF4-FFF2-40B4-BE49-F238E27FC236}">
                <a16:creationId xmlns:a16="http://schemas.microsoft.com/office/drawing/2014/main" id="{419662E3-BD5F-4079-81BC-F647DBBD6448}"/>
              </a:ext>
            </a:extLst>
          </p:cNvPr>
          <p:cNvSpPr txBox="1">
            <a:spLocks noChangeArrowheads="1"/>
          </p:cNvSpPr>
          <p:nvPr/>
        </p:nvSpPr>
        <p:spPr bwMode="auto">
          <a:xfrm>
            <a:off x="4177820" y="5831903"/>
            <a:ext cx="232436" cy="246221"/>
          </a:xfrm>
          <a:prstGeom prst="rect">
            <a:avLst/>
          </a:prstGeom>
          <a:noFill/>
          <a:ln w="12700">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prstClr val="black"/>
                </a:solidFill>
                <a:effectLst/>
                <a:uLnTx/>
                <a:uFillTx/>
                <a:latin typeface="Arial Narrow" panose="020B0606020202030204" pitchFamily="34" charset="0"/>
              </a:rPr>
              <a:t>0.3</a:t>
            </a:r>
            <a:endParaRPr kumimoji="0" lang="en-US" sz="16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6" name="Text Box 21">
            <a:extLst>
              <a:ext uri="{FF2B5EF4-FFF2-40B4-BE49-F238E27FC236}">
                <a16:creationId xmlns:a16="http://schemas.microsoft.com/office/drawing/2014/main" id="{7058C31E-170F-4D4E-8307-55E5CD4C51AC}"/>
              </a:ext>
            </a:extLst>
          </p:cNvPr>
          <p:cNvSpPr txBox="1">
            <a:spLocks noChangeArrowheads="1"/>
          </p:cNvSpPr>
          <p:nvPr/>
        </p:nvSpPr>
        <p:spPr bwMode="auto">
          <a:xfrm>
            <a:off x="5822470" y="5831903"/>
            <a:ext cx="232436" cy="246221"/>
          </a:xfrm>
          <a:prstGeom prst="rect">
            <a:avLst/>
          </a:prstGeom>
          <a:noFill/>
          <a:ln w="12700">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prstClr val="black"/>
                </a:solidFill>
                <a:effectLst/>
                <a:uLnTx/>
                <a:uFillTx/>
                <a:latin typeface="Arial Narrow" panose="020B0606020202030204" pitchFamily="34" charset="0"/>
              </a:rPr>
              <a:t>2.0</a:t>
            </a:r>
            <a:endParaRPr kumimoji="0" lang="en-US" sz="16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9" name="Text Box 22">
            <a:extLst>
              <a:ext uri="{FF2B5EF4-FFF2-40B4-BE49-F238E27FC236}">
                <a16:creationId xmlns:a16="http://schemas.microsoft.com/office/drawing/2014/main" id="{6C6E24F9-4E55-4F67-9C61-D3641814AD97}"/>
              </a:ext>
            </a:extLst>
          </p:cNvPr>
          <p:cNvSpPr txBox="1">
            <a:spLocks noChangeArrowheads="1"/>
          </p:cNvSpPr>
          <p:nvPr/>
        </p:nvSpPr>
        <p:spPr bwMode="auto">
          <a:xfrm>
            <a:off x="6325708" y="5831903"/>
            <a:ext cx="232436" cy="246221"/>
          </a:xfrm>
          <a:prstGeom prst="rect">
            <a:avLst/>
          </a:prstGeom>
          <a:noFill/>
          <a:ln w="12700">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prstClr val="black"/>
                </a:solidFill>
                <a:effectLst/>
                <a:uLnTx/>
                <a:uFillTx/>
                <a:latin typeface="Arial Narrow" panose="020B0606020202030204" pitchFamily="34" charset="0"/>
              </a:rPr>
              <a:t>3.0</a:t>
            </a:r>
            <a:endParaRPr kumimoji="0" lang="en-US" sz="16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30" name="Rectangle 31">
            <a:extLst>
              <a:ext uri="{FF2B5EF4-FFF2-40B4-BE49-F238E27FC236}">
                <a16:creationId xmlns:a16="http://schemas.microsoft.com/office/drawing/2014/main" id="{70837456-4BCF-43FD-9AC8-573F34DC3DA1}"/>
              </a:ext>
            </a:extLst>
          </p:cNvPr>
          <p:cNvSpPr>
            <a:spLocks noChangeArrowheads="1"/>
          </p:cNvSpPr>
          <p:nvPr/>
        </p:nvSpPr>
        <p:spPr bwMode="auto">
          <a:xfrm>
            <a:off x="5312884" y="2494463"/>
            <a:ext cx="184731" cy="369332"/>
          </a:xfrm>
          <a:prstGeom prst="rect">
            <a:avLst/>
          </a:prstGeom>
          <a:solidFill>
            <a:srgbClr val="183059"/>
          </a:solidFill>
          <a:ln w="28575">
            <a:solidFill>
              <a:srgbClr val="183059"/>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31" name="Group 32">
            <a:extLst>
              <a:ext uri="{FF2B5EF4-FFF2-40B4-BE49-F238E27FC236}">
                <a16:creationId xmlns:a16="http://schemas.microsoft.com/office/drawing/2014/main" id="{D1F6BEBF-7E5C-46A3-A680-B26EC654B49D}"/>
              </a:ext>
            </a:extLst>
          </p:cNvPr>
          <p:cNvGrpSpPr>
            <a:grpSpLocks/>
          </p:cNvGrpSpPr>
          <p:nvPr/>
        </p:nvGrpSpPr>
        <p:grpSpPr bwMode="auto">
          <a:xfrm>
            <a:off x="5196994" y="2574353"/>
            <a:ext cx="425450" cy="206375"/>
            <a:chOff x="3024" y="2681"/>
            <a:chExt cx="161" cy="112"/>
          </a:xfrm>
          <a:solidFill>
            <a:srgbClr val="183059"/>
          </a:solidFill>
        </p:grpSpPr>
        <p:sp>
          <p:nvSpPr>
            <p:cNvPr id="71" name="Line 33">
              <a:extLst>
                <a:ext uri="{FF2B5EF4-FFF2-40B4-BE49-F238E27FC236}">
                  <a16:creationId xmlns:a16="http://schemas.microsoft.com/office/drawing/2014/main" id="{CE5831DE-FE86-4620-AA01-61E6F133FC72}"/>
                </a:ext>
              </a:extLst>
            </p:cNvPr>
            <p:cNvSpPr>
              <a:spLocks noChangeShapeType="1"/>
            </p:cNvSpPr>
            <p:nvPr/>
          </p:nvSpPr>
          <p:spPr bwMode="auto">
            <a:xfrm>
              <a:off x="3024" y="2740"/>
              <a:ext cx="152" cy="0"/>
            </a:xfrm>
            <a:prstGeom prst="line">
              <a:avLst/>
            </a:prstGeom>
            <a:grpFill/>
            <a:ln w="28575">
              <a:solidFill>
                <a:srgbClr val="183059"/>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gency FB" panose="020B0503020202020204" pitchFamily="34" charset="0"/>
              </a:endParaRPr>
            </a:p>
          </p:txBody>
        </p:sp>
        <p:sp>
          <p:nvSpPr>
            <p:cNvPr id="72" name="Line 34">
              <a:extLst>
                <a:ext uri="{FF2B5EF4-FFF2-40B4-BE49-F238E27FC236}">
                  <a16:creationId xmlns:a16="http://schemas.microsoft.com/office/drawing/2014/main" id="{488A6150-F249-4129-9904-79F9DF030EC5}"/>
                </a:ext>
              </a:extLst>
            </p:cNvPr>
            <p:cNvSpPr>
              <a:spLocks noChangeShapeType="1"/>
            </p:cNvSpPr>
            <p:nvPr/>
          </p:nvSpPr>
          <p:spPr bwMode="auto">
            <a:xfrm flipH="1">
              <a:off x="3024" y="2681"/>
              <a:ext cx="0" cy="112"/>
            </a:xfrm>
            <a:prstGeom prst="line">
              <a:avLst/>
            </a:prstGeom>
            <a:grpFill/>
            <a:ln w="28575">
              <a:solidFill>
                <a:srgbClr val="183059"/>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73" name="Line 35">
              <a:extLst>
                <a:ext uri="{FF2B5EF4-FFF2-40B4-BE49-F238E27FC236}">
                  <a16:creationId xmlns:a16="http://schemas.microsoft.com/office/drawing/2014/main" id="{8B264F6E-44D8-4E26-803D-4F04C0453834}"/>
                </a:ext>
              </a:extLst>
            </p:cNvPr>
            <p:cNvSpPr>
              <a:spLocks noChangeShapeType="1"/>
            </p:cNvSpPr>
            <p:nvPr/>
          </p:nvSpPr>
          <p:spPr bwMode="auto">
            <a:xfrm>
              <a:off x="3185" y="2688"/>
              <a:ext cx="0" cy="10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32" name="Rectangle 26">
            <a:extLst>
              <a:ext uri="{FF2B5EF4-FFF2-40B4-BE49-F238E27FC236}">
                <a16:creationId xmlns:a16="http://schemas.microsoft.com/office/drawing/2014/main" id="{7384FF14-CE88-419D-AE7B-79306434B74B}"/>
              </a:ext>
            </a:extLst>
          </p:cNvPr>
          <p:cNvSpPr>
            <a:spLocks noChangeArrowheads="1"/>
          </p:cNvSpPr>
          <p:nvPr/>
        </p:nvSpPr>
        <p:spPr bwMode="auto">
          <a:xfrm>
            <a:off x="5439884" y="3612063"/>
            <a:ext cx="184731" cy="369332"/>
          </a:xfrm>
          <a:prstGeom prst="rect">
            <a:avLst/>
          </a:prstGeom>
          <a:solidFill>
            <a:srgbClr val="183059"/>
          </a:solidFill>
          <a:ln w="28575">
            <a:solidFill>
              <a:srgbClr val="183059"/>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33" name="Group 27">
            <a:extLst>
              <a:ext uri="{FF2B5EF4-FFF2-40B4-BE49-F238E27FC236}">
                <a16:creationId xmlns:a16="http://schemas.microsoft.com/office/drawing/2014/main" id="{83E5F4DF-31AA-4F48-9C33-E17D177AF390}"/>
              </a:ext>
            </a:extLst>
          </p:cNvPr>
          <p:cNvGrpSpPr>
            <a:grpSpLocks/>
          </p:cNvGrpSpPr>
          <p:nvPr/>
        </p:nvGrpSpPr>
        <p:grpSpPr bwMode="auto">
          <a:xfrm>
            <a:off x="5312884" y="3685603"/>
            <a:ext cx="404812" cy="219075"/>
            <a:chOff x="2994" y="2688"/>
            <a:chExt cx="212" cy="100"/>
          </a:xfrm>
          <a:solidFill>
            <a:srgbClr val="183059"/>
          </a:solidFill>
        </p:grpSpPr>
        <p:sp>
          <p:nvSpPr>
            <p:cNvPr id="68" name="Line 28">
              <a:extLst>
                <a:ext uri="{FF2B5EF4-FFF2-40B4-BE49-F238E27FC236}">
                  <a16:creationId xmlns:a16="http://schemas.microsoft.com/office/drawing/2014/main" id="{845BF577-4D3E-4BAD-99B3-4258F428D5C0}"/>
                </a:ext>
              </a:extLst>
            </p:cNvPr>
            <p:cNvSpPr>
              <a:spLocks noChangeShapeType="1"/>
            </p:cNvSpPr>
            <p:nvPr/>
          </p:nvSpPr>
          <p:spPr bwMode="auto">
            <a:xfrm>
              <a:off x="2994" y="2738"/>
              <a:ext cx="212" cy="0"/>
            </a:xfrm>
            <a:prstGeom prst="line">
              <a:avLst/>
            </a:prstGeom>
            <a:grpFill/>
            <a:ln w="28575">
              <a:solidFill>
                <a:srgbClr val="183059"/>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69" name="Line 29">
              <a:extLst>
                <a:ext uri="{FF2B5EF4-FFF2-40B4-BE49-F238E27FC236}">
                  <a16:creationId xmlns:a16="http://schemas.microsoft.com/office/drawing/2014/main" id="{9D8C066D-A014-4E22-80CB-61D158CB7164}"/>
                </a:ext>
              </a:extLst>
            </p:cNvPr>
            <p:cNvSpPr>
              <a:spLocks noChangeShapeType="1"/>
            </p:cNvSpPr>
            <p:nvPr/>
          </p:nvSpPr>
          <p:spPr bwMode="auto">
            <a:xfrm>
              <a:off x="3004" y="2688"/>
              <a:ext cx="0" cy="10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70" name="Line 30">
              <a:extLst>
                <a:ext uri="{FF2B5EF4-FFF2-40B4-BE49-F238E27FC236}">
                  <a16:creationId xmlns:a16="http://schemas.microsoft.com/office/drawing/2014/main" id="{6E3469F8-C650-4182-B3B2-C295E2AE6611}"/>
                </a:ext>
              </a:extLst>
            </p:cNvPr>
            <p:cNvSpPr>
              <a:spLocks noChangeShapeType="1"/>
            </p:cNvSpPr>
            <p:nvPr/>
          </p:nvSpPr>
          <p:spPr bwMode="auto">
            <a:xfrm>
              <a:off x="3206" y="2688"/>
              <a:ext cx="0" cy="10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34" name="Text Box 23">
            <a:extLst>
              <a:ext uri="{FF2B5EF4-FFF2-40B4-BE49-F238E27FC236}">
                <a16:creationId xmlns:a16="http://schemas.microsoft.com/office/drawing/2014/main" id="{E572C3A8-53B7-46B9-9EA5-4DEE16B6B151}"/>
              </a:ext>
            </a:extLst>
          </p:cNvPr>
          <p:cNvSpPr txBox="1">
            <a:spLocks noChangeArrowheads="1"/>
          </p:cNvSpPr>
          <p:nvPr/>
        </p:nvSpPr>
        <p:spPr bwMode="auto">
          <a:xfrm>
            <a:off x="7270270" y="5830316"/>
            <a:ext cx="325410" cy="246221"/>
          </a:xfrm>
          <a:prstGeom prst="rect">
            <a:avLst/>
          </a:prstGeom>
          <a:noFill/>
          <a:ln w="12700">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prstClr val="black"/>
                </a:solidFill>
                <a:effectLst/>
                <a:uLnTx/>
                <a:uFillTx/>
                <a:latin typeface="Arial Narrow" panose="020B0606020202030204" pitchFamily="34" charset="0"/>
              </a:rPr>
              <a:t>10.0</a:t>
            </a:r>
            <a:endParaRPr kumimoji="0" lang="en-US" sz="16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35" name="Line 14">
            <a:extLst>
              <a:ext uri="{FF2B5EF4-FFF2-40B4-BE49-F238E27FC236}">
                <a16:creationId xmlns:a16="http://schemas.microsoft.com/office/drawing/2014/main" id="{64A1B4DA-4DB1-4293-8E9B-8764B38993EB}"/>
              </a:ext>
            </a:extLst>
          </p:cNvPr>
          <p:cNvSpPr>
            <a:spLocks noChangeShapeType="1"/>
          </p:cNvSpPr>
          <p:nvPr/>
        </p:nvSpPr>
        <p:spPr bwMode="auto">
          <a:xfrm>
            <a:off x="7447442" y="5726020"/>
            <a:ext cx="0" cy="111125"/>
          </a:xfrm>
          <a:prstGeom prst="line">
            <a:avLst/>
          </a:prstGeom>
          <a:no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36" name="Text Box 24">
            <a:extLst>
              <a:ext uri="{FF2B5EF4-FFF2-40B4-BE49-F238E27FC236}">
                <a16:creationId xmlns:a16="http://schemas.microsoft.com/office/drawing/2014/main" id="{F868FEBB-632F-435F-8602-BAB74D03F701}"/>
              </a:ext>
            </a:extLst>
          </p:cNvPr>
          <p:cNvSpPr txBox="1">
            <a:spLocks noChangeArrowheads="1"/>
          </p:cNvSpPr>
          <p:nvPr/>
        </p:nvSpPr>
        <p:spPr bwMode="auto">
          <a:xfrm>
            <a:off x="4281680" y="1478978"/>
            <a:ext cx="1736053" cy="246221"/>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prstClr val="black"/>
                </a:solidFill>
                <a:effectLst/>
                <a:uLnTx/>
                <a:uFillTx/>
                <a:latin typeface="Arial Narrow" panose="020B0606020202030204" pitchFamily="34" charset="0"/>
              </a:rPr>
              <a:t>Hazard Ratio (95% CI)</a:t>
            </a:r>
            <a:endParaRPr kumimoji="0" lang="en-US" sz="16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 name="Rectangle 31">
            <a:extLst>
              <a:ext uri="{FF2B5EF4-FFF2-40B4-BE49-F238E27FC236}">
                <a16:creationId xmlns:a16="http://schemas.microsoft.com/office/drawing/2014/main" id="{8D27F7B7-0A70-4F27-B4BC-1C3F9DF4B260}"/>
              </a:ext>
            </a:extLst>
          </p:cNvPr>
          <p:cNvSpPr>
            <a:spLocks noChangeArrowheads="1"/>
          </p:cNvSpPr>
          <p:nvPr/>
        </p:nvSpPr>
        <p:spPr bwMode="auto">
          <a:xfrm>
            <a:off x="5039833" y="1922963"/>
            <a:ext cx="184731" cy="369332"/>
          </a:xfrm>
          <a:prstGeom prst="rect">
            <a:avLst/>
          </a:prstGeom>
          <a:solidFill>
            <a:srgbClr val="183059"/>
          </a:solidFill>
          <a:ln w="28575">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gency FB" panose="020B0503020202020204" pitchFamily="34" charset="0"/>
            </a:endParaRPr>
          </a:p>
        </p:txBody>
      </p:sp>
      <p:sp>
        <p:nvSpPr>
          <p:cNvPr id="38" name="Rectangle 26">
            <a:extLst>
              <a:ext uri="{FF2B5EF4-FFF2-40B4-BE49-F238E27FC236}">
                <a16:creationId xmlns:a16="http://schemas.microsoft.com/office/drawing/2014/main" id="{A131535B-DD16-41FB-ACFF-03296A32DFC2}"/>
              </a:ext>
            </a:extLst>
          </p:cNvPr>
          <p:cNvSpPr>
            <a:spLocks noChangeArrowheads="1"/>
          </p:cNvSpPr>
          <p:nvPr/>
        </p:nvSpPr>
        <p:spPr bwMode="auto">
          <a:xfrm>
            <a:off x="5254146" y="3037387"/>
            <a:ext cx="184731" cy="369332"/>
          </a:xfrm>
          <a:prstGeom prst="rect">
            <a:avLst/>
          </a:prstGeom>
          <a:solidFill>
            <a:srgbClr val="183059"/>
          </a:solidFill>
          <a:ln w="28575">
            <a:solidFill>
              <a:srgbClr val="183059"/>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39" name="Group 27">
            <a:extLst>
              <a:ext uri="{FF2B5EF4-FFF2-40B4-BE49-F238E27FC236}">
                <a16:creationId xmlns:a16="http://schemas.microsoft.com/office/drawing/2014/main" id="{1CBBBE09-306A-43C4-B42E-792E7469D9D7}"/>
              </a:ext>
            </a:extLst>
          </p:cNvPr>
          <p:cNvGrpSpPr>
            <a:grpSpLocks/>
          </p:cNvGrpSpPr>
          <p:nvPr/>
        </p:nvGrpSpPr>
        <p:grpSpPr bwMode="auto">
          <a:xfrm>
            <a:off x="5068409" y="3110928"/>
            <a:ext cx="574675" cy="219075"/>
            <a:chOff x="2964" y="2688"/>
            <a:chExt cx="300" cy="100"/>
          </a:xfrm>
          <a:solidFill>
            <a:srgbClr val="183059"/>
          </a:solidFill>
        </p:grpSpPr>
        <p:sp>
          <p:nvSpPr>
            <p:cNvPr id="65" name="Line 28">
              <a:extLst>
                <a:ext uri="{FF2B5EF4-FFF2-40B4-BE49-F238E27FC236}">
                  <a16:creationId xmlns:a16="http://schemas.microsoft.com/office/drawing/2014/main" id="{4F8F6A61-B400-4980-99BD-BBC31E999FF8}"/>
                </a:ext>
              </a:extLst>
            </p:cNvPr>
            <p:cNvSpPr>
              <a:spLocks noChangeShapeType="1"/>
            </p:cNvSpPr>
            <p:nvPr/>
          </p:nvSpPr>
          <p:spPr bwMode="auto">
            <a:xfrm>
              <a:off x="2968" y="2740"/>
              <a:ext cx="296" cy="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66" name="Line 29">
              <a:extLst>
                <a:ext uri="{FF2B5EF4-FFF2-40B4-BE49-F238E27FC236}">
                  <a16:creationId xmlns:a16="http://schemas.microsoft.com/office/drawing/2014/main" id="{A9DDAB91-58EB-47DD-921B-F178E28BC6D9}"/>
                </a:ext>
              </a:extLst>
            </p:cNvPr>
            <p:cNvSpPr>
              <a:spLocks noChangeShapeType="1"/>
            </p:cNvSpPr>
            <p:nvPr/>
          </p:nvSpPr>
          <p:spPr bwMode="auto">
            <a:xfrm>
              <a:off x="2964" y="2688"/>
              <a:ext cx="0" cy="10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67" name="Line 30">
              <a:extLst>
                <a:ext uri="{FF2B5EF4-FFF2-40B4-BE49-F238E27FC236}">
                  <a16:creationId xmlns:a16="http://schemas.microsoft.com/office/drawing/2014/main" id="{B70033B4-43C8-4EA7-97AE-7FF674057E23}"/>
                </a:ext>
              </a:extLst>
            </p:cNvPr>
            <p:cNvSpPr>
              <a:spLocks noChangeShapeType="1"/>
            </p:cNvSpPr>
            <p:nvPr/>
          </p:nvSpPr>
          <p:spPr bwMode="auto">
            <a:xfrm>
              <a:off x="3264" y="2688"/>
              <a:ext cx="0" cy="10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40" name="Rectangle 31">
            <a:extLst>
              <a:ext uri="{FF2B5EF4-FFF2-40B4-BE49-F238E27FC236}">
                <a16:creationId xmlns:a16="http://schemas.microsoft.com/office/drawing/2014/main" id="{FE3938FB-5B88-4955-B893-48016BD33D6E}"/>
              </a:ext>
            </a:extLst>
          </p:cNvPr>
          <p:cNvSpPr>
            <a:spLocks noChangeArrowheads="1"/>
          </p:cNvSpPr>
          <p:nvPr/>
        </p:nvSpPr>
        <p:spPr bwMode="auto">
          <a:xfrm>
            <a:off x="5735159" y="4118475"/>
            <a:ext cx="184731" cy="369332"/>
          </a:xfrm>
          <a:prstGeom prst="rect">
            <a:avLst/>
          </a:prstGeom>
          <a:solidFill>
            <a:srgbClr val="183059"/>
          </a:solidFill>
          <a:ln w="28575">
            <a:solidFill>
              <a:srgbClr val="183059"/>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41" name="Group 32">
            <a:extLst>
              <a:ext uri="{FF2B5EF4-FFF2-40B4-BE49-F238E27FC236}">
                <a16:creationId xmlns:a16="http://schemas.microsoft.com/office/drawing/2014/main" id="{CAC6680B-CDA2-4BC3-9CAB-07FF08FB50D7}"/>
              </a:ext>
            </a:extLst>
          </p:cNvPr>
          <p:cNvGrpSpPr>
            <a:grpSpLocks/>
          </p:cNvGrpSpPr>
          <p:nvPr/>
        </p:nvGrpSpPr>
        <p:grpSpPr bwMode="auto">
          <a:xfrm>
            <a:off x="5620862" y="4199953"/>
            <a:ext cx="414880" cy="206375"/>
            <a:chOff x="3024" y="2681"/>
            <a:chExt cx="157" cy="112"/>
          </a:xfrm>
          <a:solidFill>
            <a:srgbClr val="183059"/>
          </a:solidFill>
        </p:grpSpPr>
        <p:sp>
          <p:nvSpPr>
            <p:cNvPr id="62" name="Line 33">
              <a:extLst>
                <a:ext uri="{FF2B5EF4-FFF2-40B4-BE49-F238E27FC236}">
                  <a16:creationId xmlns:a16="http://schemas.microsoft.com/office/drawing/2014/main" id="{FC9C470C-BE38-4FE0-850F-5D28E0999B47}"/>
                </a:ext>
              </a:extLst>
            </p:cNvPr>
            <p:cNvSpPr>
              <a:spLocks noChangeShapeType="1"/>
            </p:cNvSpPr>
            <p:nvPr/>
          </p:nvSpPr>
          <p:spPr bwMode="auto">
            <a:xfrm>
              <a:off x="3024" y="2740"/>
              <a:ext cx="152" cy="0"/>
            </a:xfrm>
            <a:prstGeom prst="line">
              <a:avLst/>
            </a:prstGeom>
            <a:grpFill/>
            <a:ln w="28575">
              <a:solidFill>
                <a:srgbClr val="183059"/>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63" name="Line 34">
              <a:extLst>
                <a:ext uri="{FF2B5EF4-FFF2-40B4-BE49-F238E27FC236}">
                  <a16:creationId xmlns:a16="http://schemas.microsoft.com/office/drawing/2014/main" id="{667238A9-B73A-42B1-9451-608D57B83CD3}"/>
                </a:ext>
              </a:extLst>
            </p:cNvPr>
            <p:cNvSpPr>
              <a:spLocks noChangeShapeType="1"/>
            </p:cNvSpPr>
            <p:nvPr/>
          </p:nvSpPr>
          <p:spPr bwMode="auto">
            <a:xfrm flipH="1">
              <a:off x="3024" y="2681"/>
              <a:ext cx="0" cy="112"/>
            </a:xfrm>
            <a:prstGeom prst="line">
              <a:avLst/>
            </a:prstGeom>
            <a:grpFill/>
            <a:ln w="28575">
              <a:solidFill>
                <a:srgbClr val="183059"/>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64" name="Line 35">
              <a:extLst>
                <a:ext uri="{FF2B5EF4-FFF2-40B4-BE49-F238E27FC236}">
                  <a16:creationId xmlns:a16="http://schemas.microsoft.com/office/drawing/2014/main" id="{2E033D86-ABC7-4B5F-A47E-F4F27B3E9961}"/>
                </a:ext>
              </a:extLst>
            </p:cNvPr>
            <p:cNvSpPr>
              <a:spLocks noChangeShapeType="1"/>
            </p:cNvSpPr>
            <p:nvPr/>
          </p:nvSpPr>
          <p:spPr bwMode="auto">
            <a:xfrm>
              <a:off x="3181" y="2688"/>
              <a:ext cx="0" cy="10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42" name="Rectangle 26">
            <a:extLst>
              <a:ext uri="{FF2B5EF4-FFF2-40B4-BE49-F238E27FC236}">
                <a16:creationId xmlns:a16="http://schemas.microsoft.com/office/drawing/2014/main" id="{C1A20DDB-5765-4200-9B1F-CE305291C191}"/>
              </a:ext>
            </a:extLst>
          </p:cNvPr>
          <p:cNvSpPr>
            <a:spLocks noChangeArrowheads="1"/>
          </p:cNvSpPr>
          <p:nvPr/>
        </p:nvSpPr>
        <p:spPr bwMode="auto">
          <a:xfrm>
            <a:off x="6520970" y="4689975"/>
            <a:ext cx="184731" cy="369332"/>
          </a:xfrm>
          <a:prstGeom prst="rect">
            <a:avLst/>
          </a:prstGeom>
          <a:solidFill>
            <a:srgbClr val="183059"/>
          </a:solidFill>
          <a:ln w="28575">
            <a:solidFill>
              <a:srgbClr val="183059"/>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43" name="Group 27">
            <a:extLst>
              <a:ext uri="{FF2B5EF4-FFF2-40B4-BE49-F238E27FC236}">
                <a16:creationId xmlns:a16="http://schemas.microsoft.com/office/drawing/2014/main" id="{945D77AF-3361-4F2A-8B94-D358B2A69323}"/>
              </a:ext>
            </a:extLst>
          </p:cNvPr>
          <p:cNvGrpSpPr>
            <a:grpSpLocks/>
          </p:cNvGrpSpPr>
          <p:nvPr/>
        </p:nvGrpSpPr>
        <p:grpSpPr bwMode="auto">
          <a:xfrm>
            <a:off x="6108221" y="4763516"/>
            <a:ext cx="1017588" cy="219075"/>
            <a:chOff x="2846" y="2688"/>
            <a:chExt cx="531" cy="100"/>
          </a:xfrm>
          <a:solidFill>
            <a:srgbClr val="183059"/>
          </a:solidFill>
        </p:grpSpPr>
        <p:sp>
          <p:nvSpPr>
            <p:cNvPr id="59" name="Line 28">
              <a:extLst>
                <a:ext uri="{FF2B5EF4-FFF2-40B4-BE49-F238E27FC236}">
                  <a16:creationId xmlns:a16="http://schemas.microsoft.com/office/drawing/2014/main" id="{E93F11C2-9A52-40B6-BE3E-96DE0A0B20AD}"/>
                </a:ext>
              </a:extLst>
            </p:cNvPr>
            <p:cNvSpPr>
              <a:spLocks noChangeShapeType="1"/>
            </p:cNvSpPr>
            <p:nvPr/>
          </p:nvSpPr>
          <p:spPr bwMode="auto">
            <a:xfrm>
              <a:off x="2846" y="2738"/>
              <a:ext cx="531" cy="0"/>
            </a:xfrm>
            <a:prstGeom prst="line">
              <a:avLst/>
            </a:prstGeom>
            <a:grpFill/>
            <a:ln w="28575">
              <a:solidFill>
                <a:srgbClr val="183059"/>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60" name="Line 29">
              <a:extLst>
                <a:ext uri="{FF2B5EF4-FFF2-40B4-BE49-F238E27FC236}">
                  <a16:creationId xmlns:a16="http://schemas.microsoft.com/office/drawing/2014/main" id="{B66DCF01-E30A-4C5A-9231-F27968DF70BC}"/>
                </a:ext>
              </a:extLst>
            </p:cNvPr>
            <p:cNvSpPr>
              <a:spLocks noChangeShapeType="1"/>
            </p:cNvSpPr>
            <p:nvPr/>
          </p:nvSpPr>
          <p:spPr bwMode="auto">
            <a:xfrm>
              <a:off x="2846" y="2688"/>
              <a:ext cx="0" cy="10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61" name="Line 30">
              <a:extLst>
                <a:ext uri="{FF2B5EF4-FFF2-40B4-BE49-F238E27FC236}">
                  <a16:creationId xmlns:a16="http://schemas.microsoft.com/office/drawing/2014/main" id="{0673E8ED-420D-4323-97BE-F8EE173BF8CB}"/>
                </a:ext>
              </a:extLst>
            </p:cNvPr>
            <p:cNvSpPr>
              <a:spLocks noChangeShapeType="1"/>
            </p:cNvSpPr>
            <p:nvPr/>
          </p:nvSpPr>
          <p:spPr bwMode="auto">
            <a:xfrm>
              <a:off x="3377" y="2688"/>
              <a:ext cx="0" cy="10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44" name="Rectangle 26">
            <a:extLst>
              <a:ext uri="{FF2B5EF4-FFF2-40B4-BE49-F238E27FC236}">
                <a16:creationId xmlns:a16="http://schemas.microsoft.com/office/drawing/2014/main" id="{9A3A5D14-C637-483D-AD0E-BF91F9B44055}"/>
              </a:ext>
            </a:extLst>
          </p:cNvPr>
          <p:cNvSpPr>
            <a:spLocks noChangeArrowheads="1"/>
          </p:cNvSpPr>
          <p:nvPr/>
        </p:nvSpPr>
        <p:spPr bwMode="auto">
          <a:xfrm>
            <a:off x="6665433" y="5193213"/>
            <a:ext cx="184731" cy="369332"/>
          </a:xfrm>
          <a:prstGeom prst="rect">
            <a:avLst/>
          </a:prstGeom>
          <a:solidFill>
            <a:srgbClr val="183059"/>
          </a:solidFill>
          <a:ln w="28575">
            <a:solidFill>
              <a:srgbClr val="183059"/>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47" name="Group 27">
            <a:extLst>
              <a:ext uri="{FF2B5EF4-FFF2-40B4-BE49-F238E27FC236}">
                <a16:creationId xmlns:a16="http://schemas.microsoft.com/office/drawing/2014/main" id="{1D6C3CE9-F5A2-4313-9E14-BBEBFF400520}"/>
              </a:ext>
            </a:extLst>
          </p:cNvPr>
          <p:cNvGrpSpPr>
            <a:grpSpLocks/>
          </p:cNvGrpSpPr>
          <p:nvPr/>
        </p:nvGrpSpPr>
        <p:grpSpPr bwMode="auto">
          <a:xfrm>
            <a:off x="6479697" y="5266753"/>
            <a:ext cx="574675" cy="219075"/>
            <a:chOff x="2964" y="2688"/>
            <a:chExt cx="300" cy="100"/>
          </a:xfrm>
          <a:solidFill>
            <a:srgbClr val="183059"/>
          </a:solidFill>
        </p:grpSpPr>
        <p:sp>
          <p:nvSpPr>
            <p:cNvPr id="56" name="Line 28">
              <a:extLst>
                <a:ext uri="{FF2B5EF4-FFF2-40B4-BE49-F238E27FC236}">
                  <a16:creationId xmlns:a16="http://schemas.microsoft.com/office/drawing/2014/main" id="{AA4F5CFE-B0EC-436F-8FF5-E8F2CA5292A6}"/>
                </a:ext>
              </a:extLst>
            </p:cNvPr>
            <p:cNvSpPr>
              <a:spLocks noChangeShapeType="1"/>
            </p:cNvSpPr>
            <p:nvPr/>
          </p:nvSpPr>
          <p:spPr bwMode="auto">
            <a:xfrm>
              <a:off x="2968" y="2740"/>
              <a:ext cx="296" cy="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57" name="Line 29">
              <a:extLst>
                <a:ext uri="{FF2B5EF4-FFF2-40B4-BE49-F238E27FC236}">
                  <a16:creationId xmlns:a16="http://schemas.microsoft.com/office/drawing/2014/main" id="{C871F0DA-0E5D-461F-96BE-04013DAE9B20}"/>
                </a:ext>
              </a:extLst>
            </p:cNvPr>
            <p:cNvSpPr>
              <a:spLocks noChangeShapeType="1"/>
            </p:cNvSpPr>
            <p:nvPr/>
          </p:nvSpPr>
          <p:spPr bwMode="auto">
            <a:xfrm>
              <a:off x="2964" y="2688"/>
              <a:ext cx="0" cy="10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58" name="Line 30">
              <a:extLst>
                <a:ext uri="{FF2B5EF4-FFF2-40B4-BE49-F238E27FC236}">
                  <a16:creationId xmlns:a16="http://schemas.microsoft.com/office/drawing/2014/main" id="{5D7428BB-8222-40AD-9268-667F84382C42}"/>
                </a:ext>
              </a:extLst>
            </p:cNvPr>
            <p:cNvSpPr>
              <a:spLocks noChangeShapeType="1"/>
            </p:cNvSpPr>
            <p:nvPr/>
          </p:nvSpPr>
          <p:spPr bwMode="auto">
            <a:xfrm>
              <a:off x="3264" y="2688"/>
              <a:ext cx="0" cy="100"/>
            </a:xfrm>
            <a:prstGeom prst="line">
              <a:avLst/>
            </a:prstGeom>
            <a:grpFill/>
            <a:ln w="28575">
              <a:solidFill>
                <a:srgbClr val="183059"/>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48" name="Text Box 24">
            <a:extLst>
              <a:ext uri="{FF2B5EF4-FFF2-40B4-BE49-F238E27FC236}">
                <a16:creationId xmlns:a16="http://schemas.microsoft.com/office/drawing/2014/main" id="{0D364815-6553-408D-B92C-FAAACCAAD73E}"/>
              </a:ext>
            </a:extLst>
          </p:cNvPr>
          <p:cNvSpPr txBox="1">
            <a:spLocks noChangeArrowheads="1"/>
          </p:cNvSpPr>
          <p:nvPr/>
        </p:nvSpPr>
        <p:spPr bwMode="auto">
          <a:xfrm>
            <a:off x="7483371" y="1993328"/>
            <a:ext cx="1207061"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1.00     Reference</a:t>
            </a:r>
            <a:endParaRPr kumimoji="0" lang="en-US"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9" name="Text Box 24">
            <a:extLst>
              <a:ext uri="{FF2B5EF4-FFF2-40B4-BE49-F238E27FC236}">
                <a16:creationId xmlns:a16="http://schemas.microsoft.com/office/drawing/2014/main" id="{346619B6-EC35-454D-8CA3-5EFA984D80BA}"/>
              </a:ext>
            </a:extLst>
          </p:cNvPr>
          <p:cNvSpPr txBox="1">
            <a:spLocks noChangeArrowheads="1"/>
          </p:cNvSpPr>
          <p:nvPr/>
        </p:nvSpPr>
        <p:spPr bwMode="auto">
          <a:xfrm>
            <a:off x="7319545" y="1478978"/>
            <a:ext cx="1760561" cy="215444"/>
          </a:xfrm>
          <a:prstGeom prst="rect">
            <a:avLst/>
          </a:prstGeom>
          <a:noFill/>
          <a:ln w="12700">
            <a:noFill/>
            <a:miter lim="800000"/>
            <a:headEnd/>
            <a:tailEnd/>
          </a:ln>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     HR       </a:t>
            </a:r>
            <a:r>
              <a:rPr lang="en-GB" sz="1400" b="1" kern="0" dirty="0">
                <a:solidFill>
                  <a:prstClr val="black"/>
                </a:solidFill>
                <a:latin typeface="Arial Narrow" panose="020B0606020202030204" pitchFamily="34" charset="0"/>
              </a:rPr>
              <a:t> </a:t>
            </a: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 95% CI</a:t>
            </a:r>
            <a:endParaRPr kumimoji="0" lang="en-US"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50" name="Text Box 24">
            <a:extLst>
              <a:ext uri="{FF2B5EF4-FFF2-40B4-BE49-F238E27FC236}">
                <a16:creationId xmlns:a16="http://schemas.microsoft.com/office/drawing/2014/main" id="{C431D126-3E9C-4A28-915B-9D58EBFA6678}"/>
              </a:ext>
            </a:extLst>
          </p:cNvPr>
          <p:cNvSpPr txBox="1">
            <a:spLocks noChangeArrowheads="1"/>
          </p:cNvSpPr>
          <p:nvPr/>
        </p:nvSpPr>
        <p:spPr bwMode="auto">
          <a:xfrm>
            <a:off x="7479070" y="2591816"/>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1.33     1.11-1.59</a:t>
            </a:r>
            <a:endParaRPr kumimoji="0" lang="en-US"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51" name="Text Box 24">
            <a:extLst>
              <a:ext uri="{FF2B5EF4-FFF2-40B4-BE49-F238E27FC236}">
                <a16:creationId xmlns:a16="http://schemas.microsoft.com/office/drawing/2014/main" id="{E9DFA926-CEF7-45AB-A435-12596D901635}"/>
              </a:ext>
            </a:extLst>
          </p:cNvPr>
          <p:cNvSpPr txBox="1">
            <a:spLocks noChangeArrowheads="1"/>
          </p:cNvSpPr>
          <p:nvPr/>
        </p:nvSpPr>
        <p:spPr bwMode="auto">
          <a:xfrm>
            <a:off x="7479070" y="3095053"/>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1.23     0.94-1.61</a:t>
            </a:r>
            <a:endParaRPr kumimoji="0" lang="en-US"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52" name="Text Box 24">
            <a:extLst>
              <a:ext uri="{FF2B5EF4-FFF2-40B4-BE49-F238E27FC236}">
                <a16:creationId xmlns:a16="http://schemas.microsoft.com/office/drawing/2014/main" id="{0ACA2FB8-1A17-4222-8D80-5D712EC1BEF6}"/>
              </a:ext>
            </a:extLst>
          </p:cNvPr>
          <p:cNvSpPr txBox="1">
            <a:spLocks noChangeArrowheads="1"/>
          </p:cNvSpPr>
          <p:nvPr/>
        </p:nvSpPr>
        <p:spPr bwMode="auto">
          <a:xfrm>
            <a:off x="7479070" y="3691952"/>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prstClr val="black"/>
                </a:solidFill>
                <a:effectLst/>
                <a:uLnTx/>
                <a:uFillTx/>
                <a:latin typeface="Arial Narrow" panose="020B0606020202030204" pitchFamily="34" charset="0"/>
              </a:rPr>
              <a:t>1.47     1.28-1.69</a:t>
            </a:r>
            <a:endParaRPr kumimoji="0" lang="en-US" sz="14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3" name="Text Box 24">
            <a:extLst>
              <a:ext uri="{FF2B5EF4-FFF2-40B4-BE49-F238E27FC236}">
                <a16:creationId xmlns:a16="http://schemas.microsoft.com/office/drawing/2014/main" id="{F09F09A4-266A-411C-B521-9BB6BAA8048C}"/>
              </a:ext>
            </a:extLst>
          </p:cNvPr>
          <p:cNvSpPr txBox="1">
            <a:spLocks noChangeArrowheads="1"/>
          </p:cNvSpPr>
          <p:nvPr/>
        </p:nvSpPr>
        <p:spPr bwMode="auto">
          <a:xfrm>
            <a:off x="7479070" y="4176141"/>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prstClr val="black"/>
                </a:solidFill>
                <a:effectLst/>
                <a:uLnTx/>
                <a:uFillTx/>
                <a:latin typeface="Arial Narrow" panose="020B0606020202030204" pitchFamily="34" charset="0"/>
              </a:rPr>
              <a:t>1.84     1.51-2.23</a:t>
            </a:r>
            <a:endParaRPr kumimoji="0" lang="en-US" sz="14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4" name="Text Box 24">
            <a:extLst>
              <a:ext uri="{FF2B5EF4-FFF2-40B4-BE49-F238E27FC236}">
                <a16:creationId xmlns:a16="http://schemas.microsoft.com/office/drawing/2014/main" id="{5BC7A3F3-B531-4944-95C2-CA769D5C22B5}"/>
              </a:ext>
            </a:extLst>
          </p:cNvPr>
          <p:cNvSpPr txBox="1">
            <a:spLocks noChangeArrowheads="1"/>
          </p:cNvSpPr>
          <p:nvPr/>
        </p:nvSpPr>
        <p:spPr bwMode="auto">
          <a:xfrm>
            <a:off x="7479070" y="4752403"/>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prstClr val="black"/>
                </a:solidFill>
                <a:effectLst/>
                <a:uLnTx/>
                <a:uFillTx/>
                <a:latin typeface="Arial Narrow" panose="020B0606020202030204" pitchFamily="34" charset="0"/>
              </a:rPr>
              <a:t>3.52     2.42-5.11</a:t>
            </a:r>
            <a:endParaRPr kumimoji="0" lang="en-US" sz="14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5" name="Text Box 24">
            <a:extLst>
              <a:ext uri="{FF2B5EF4-FFF2-40B4-BE49-F238E27FC236}">
                <a16:creationId xmlns:a16="http://schemas.microsoft.com/office/drawing/2014/main" id="{CCA1DD3F-41E5-4508-8C94-455ED1A612E0}"/>
              </a:ext>
            </a:extLst>
          </p:cNvPr>
          <p:cNvSpPr txBox="1">
            <a:spLocks noChangeArrowheads="1"/>
          </p:cNvSpPr>
          <p:nvPr/>
        </p:nvSpPr>
        <p:spPr bwMode="auto">
          <a:xfrm>
            <a:off x="7479070" y="5255641"/>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prstClr val="black"/>
                </a:solidFill>
                <a:effectLst/>
                <a:uLnTx/>
                <a:uFillTx/>
                <a:latin typeface="Arial Narrow" panose="020B0606020202030204" pitchFamily="34" charset="0"/>
              </a:rPr>
              <a:t>4.05     3.08-5.33</a:t>
            </a:r>
            <a:endParaRPr kumimoji="0" lang="en-US" sz="14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4" name="Rectangle 73">
            <a:extLst>
              <a:ext uri="{FF2B5EF4-FFF2-40B4-BE49-F238E27FC236}">
                <a16:creationId xmlns:a16="http://schemas.microsoft.com/office/drawing/2014/main" id="{F9CA4B3F-ABA5-44AB-83DC-255EF0258351}"/>
              </a:ext>
            </a:extLst>
          </p:cNvPr>
          <p:cNvSpPr/>
          <p:nvPr/>
        </p:nvSpPr>
        <p:spPr>
          <a:xfrm>
            <a:off x="161460" y="5719190"/>
            <a:ext cx="187423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200" b="1" i="0" u="none" strike="noStrike" kern="0" cap="none" spc="0" normalizeH="0" baseline="0" noProof="0" dirty="0">
                <a:ln>
                  <a:noFill/>
                </a:ln>
                <a:solidFill>
                  <a:prstClr val="black"/>
                </a:solidFill>
                <a:effectLst/>
                <a:uLnTx/>
                <a:uFillTx/>
                <a:latin typeface="Arial Narrow" panose="020B0606020202030204" pitchFamily="34" charset="0"/>
              </a:rPr>
              <a:t>VKA = </a:t>
            </a:r>
            <a:r>
              <a:rPr kumimoji="0" lang="fr-CA" sz="1200" b="1" i="0" u="none" strike="noStrike" kern="0" cap="none" spc="0" normalizeH="0" baseline="0" noProof="0" dirty="0" err="1">
                <a:ln>
                  <a:noFill/>
                </a:ln>
                <a:solidFill>
                  <a:prstClr val="black"/>
                </a:solidFill>
                <a:effectLst/>
                <a:uLnTx/>
                <a:uFillTx/>
                <a:latin typeface="Arial Narrow" panose="020B0606020202030204" pitchFamily="34" charset="0"/>
              </a:rPr>
              <a:t>Vitamin</a:t>
            </a:r>
            <a:r>
              <a:rPr kumimoji="0" lang="fr-CA" sz="1200" b="1" i="0" u="none" strike="noStrike" kern="0" cap="none" spc="0" normalizeH="0" baseline="0" noProof="0" dirty="0">
                <a:ln>
                  <a:noFill/>
                </a:ln>
                <a:solidFill>
                  <a:prstClr val="black"/>
                </a:solidFill>
                <a:effectLst/>
                <a:uLnTx/>
                <a:uFillTx/>
                <a:latin typeface="Arial Narrow" panose="020B0606020202030204" pitchFamily="34" charset="0"/>
              </a:rPr>
              <a:t> K </a:t>
            </a:r>
            <a:r>
              <a:rPr kumimoji="0" lang="fr-CA" sz="1200" b="1" i="0" u="none" strike="noStrike" kern="0" cap="none" spc="0" normalizeH="0" baseline="0" noProof="0" dirty="0" err="1">
                <a:ln>
                  <a:noFill/>
                </a:ln>
                <a:solidFill>
                  <a:prstClr val="black"/>
                </a:solidFill>
                <a:effectLst/>
                <a:uLnTx/>
                <a:uFillTx/>
                <a:latin typeface="Arial Narrow" panose="020B0606020202030204" pitchFamily="34" charset="0"/>
              </a:rPr>
              <a:t>Antagonist</a:t>
            </a:r>
            <a:endParaRPr kumimoji="0" lang="fr-CA" sz="1200" b="1" i="0" u="none" strike="noStrike" kern="0" cap="none" spc="0" normalizeH="0" baseline="0" noProof="0" dirty="0">
              <a:ln>
                <a:noFill/>
              </a:ln>
              <a:solidFill>
                <a:prstClr val="black"/>
              </a:solidFill>
              <a:effectLst/>
              <a:uLnTx/>
              <a:uFillTx/>
              <a:latin typeface="Arial Narrow" panose="020B0606020202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fr-CA" sz="1200" b="1" i="0" u="none" strike="noStrike" kern="0" cap="none" spc="0" normalizeH="0" baseline="0" noProof="0" dirty="0">
                <a:ln>
                  <a:noFill/>
                </a:ln>
                <a:solidFill>
                  <a:prstClr val="black"/>
                </a:solidFill>
                <a:effectLst/>
                <a:uLnTx/>
                <a:uFillTx/>
                <a:latin typeface="Arial Narrow" panose="020B0606020202030204" pitchFamily="34" charset="0"/>
              </a:rPr>
              <a:t>CI = Confidence </a:t>
            </a:r>
            <a:r>
              <a:rPr kumimoji="0" lang="fr-CA" sz="1200" b="1" i="0" u="none" strike="noStrike" kern="0" cap="none" spc="0" normalizeH="0" baseline="0" noProof="0" dirty="0" err="1">
                <a:ln>
                  <a:noFill/>
                </a:ln>
                <a:solidFill>
                  <a:prstClr val="black"/>
                </a:solidFill>
                <a:effectLst/>
                <a:uLnTx/>
                <a:uFillTx/>
                <a:latin typeface="Arial Narrow" panose="020B0606020202030204" pitchFamily="34" charset="0"/>
              </a:rPr>
              <a:t>Interval</a:t>
            </a:r>
            <a:r>
              <a:rPr kumimoji="0" lang="fr-CA" sz="1200" b="1" i="0" u="none" strike="noStrike" kern="0" cap="none" spc="0" normalizeH="0" baseline="0" noProof="0" dirty="0">
                <a:ln>
                  <a:noFill/>
                </a:ln>
                <a:solidFill>
                  <a:prstClr val="black"/>
                </a:solidFill>
                <a:effectLst/>
                <a:uLnTx/>
                <a:uFillTx/>
                <a:latin typeface="Arial Narrow" panose="020B0606020202030204" pitchFamily="34" charset="0"/>
              </a:rPr>
              <a:t> </a:t>
            </a:r>
            <a:endParaRPr kumimoji="0" lang="en-CA" sz="1200" b="1" i="0" u="none" strike="noStrike" kern="0" cap="none" spc="0" normalizeH="0" baseline="0" noProof="0" dirty="0">
              <a:ln>
                <a:noFill/>
              </a:ln>
              <a:solidFill>
                <a:sysClr val="windowText" lastClr="000000"/>
              </a:solidFill>
              <a:effectLst/>
              <a:uLnTx/>
              <a:uFillTx/>
              <a:latin typeface="Arial Narrow" panose="020B0606020202030204" pitchFamily="34" charset="0"/>
            </a:endParaRPr>
          </a:p>
        </p:txBody>
      </p:sp>
      <p:sp>
        <p:nvSpPr>
          <p:cNvPr id="75" name="TextBox 74">
            <a:extLst>
              <a:ext uri="{FF2B5EF4-FFF2-40B4-BE49-F238E27FC236}">
                <a16:creationId xmlns:a16="http://schemas.microsoft.com/office/drawing/2014/main" id="{696BB9D6-0E0C-465C-9FE0-92CA7BDCB9DA}"/>
              </a:ext>
            </a:extLst>
          </p:cNvPr>
          <p:cNvSpPr txBox="1"/>
          <p:nvPr/>
        </p:nvSpPr>
        <p:spPr>
          <a:xfrm>
            <a:off x="196572" y="1541655"/>
            <a:ext cx="181510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ysClr val="windowText" lastClr="000000"/>
                </a:solidFill>
                <a:effectLst/>
                <a:uLnTx/>
                <a:uFillTx/>
                <a:latin typeface="Arial Narrow" panose="020B0606020202030204" pitchFamily="34" charset="0"/>
              </a:rPr>
              <a:t>P value not reported</a:t>
            </a:r>
          </a:p>
        </p:txBody>
      </p:sp>
    </p:spTree>
    <p:extLst>
      <p:ext uri="{BB962C8B-B14F-4D97-AF65-F5344CB8AC3E}">
        <p14:creationId xmlns:p14="http://schemas.microsoft.com/office/powerpoint/2010/main" val="111707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1973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448" y="0"/>
            <a:ext cx="6867311" cy="1261884"/>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AVERROES </a:t>
            </a:r>
          </a:p>
          <a:p>
            <a:pPr lvl="0">
              <a:defRPr/>
            </a:pPr>
            <a:r>
              <a:rPr lang="en-CA" sz="3600" b="1" dirty="0">
                <a:solidFill>
                  <a:srgbClr val="356AC1"/>
                </a:solidFill>
                <a:latin typeface="Arial Narrow" panose="020B0606020202030204" pitchFamily="34" charset="0"/>
                <a:cs typeface="Aharoni" panose="02010803020104030203" pitchFamily="2" charset="-79"/>
              </a:rPr>
              <a:t>Study Design</a:t>
            </a:r>
          </a:p>
        </p:txBody>
      </p:sp>
      <p:graphicFrame>
        <p:nvGraphicFramePr>
          <p:cNvPr id="28" name="Chart 27">
            <a:extLst>
              <a:ext uri="{FF2B5EF4-FFF2-40B4-BE49-F238E27FC236}">
                <a16:creationId xmlns:a16="http://schemas.microsoft.com/office/drawing/2014/main" id="{8FD8839C-4C1D-48E6-AEE5-0B5478BEA6E4}"/>
              </a:ext>
            </a:extLst>
          </p:cNvPr>
          <p:cNvGraphicFramePr/>
          <p:nvPr>
            <p:extLst/>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6"/>
          </a:graphicData>
        </a:graphic>
      </p:graphicFrame>
      <p:sp>
        <p:nvSpPr>
          <p:cNvPr id="24" name="Rectangle 23">
            <a:extLst>
              <a:ext uri="{FF2B5EF4-FFF2-40B4-BE49-F238E27FC236}">
                <a16:creationId xmlns:a16="http://schemas.microsoft.com/office/drawing/2014/main" id="{6393089C-0643-41BB-BCED-5CA839EE501E}"/>
              </a:ext>
            </a:extLst>
          </p:cNvPr>
          <p:cNvSpPr/>
          <p:nvPr/>
        </p:nvSpPr>
        <p:spPr>
          <a:xfrm>
            <a:off x="107504" y="6439307"/>
            <a:ext cx="4572000" cy="215444"/>
          </a:xfrm>
          <a:prstGeom prst="rect">
            <a:avLst/>
          </a:prstGeom>
        </p:spPr>
        <p:txBody>
          <a:bodyPr>
            <a:spAutoFit/>
          </a:bodyPr>
          <a:lstStyle/>
          <a:p>
            <a:pPr lvl="0" defTabSz="914400">
              <a:defRPr/>
            </a:pPr>
            <a:r>
              <a:rPr lang="en-CA" sz="800" kern="0" dirty="0">
                <a:solidFill>
                  <a:prstClr val="white"/>
                </a:solidFill>
                <a:latin typeface="Arial Narrow" panose="020B0606020202030204" pitchFamily="34" charset="0"/>
                <a:ea typeface="Lato" panose="020F0502020204030203" pitchFamily="34" charset="0"/>
                <a:cs typeface="Lato" panose="020F0502020204030203" pitchFamily="34" charset="0"/>
              </a:rPr>
              <a:t>N </a:t>
            </a:r>
            <a:r>
              <a:rPr lang="en-CA" sz="800" kern="0" dirty="0" err="1">
                <a:solidFill>
                  <a:prstClr val="white"/>
                </a:solidFill>
                <a:latin typeface="Arial Narrow" panose="020B0606020202030204" pitchFamily="34" charset="0"/>
                <a:ea typeface="Lato" panose="020F0502020204030203" pitchFamily="34" charset="0"/>
                <a:cs typeface="Lato" panose="020F0502020204030203" pitchFamily="34" charset="0"/>
              </a:rPr>
              <a:t>Engl</a:t>
            </a:r>
            <a:r>
              <a:rPr lang="en-CA" sz="800" kern="0" dirty="0">
                <a:solidFill>
                  <a:prstClr val="white"/>
                </a:solidFill>
                <a:latin typeface="Arial Narrow" panose="020B0606020202030204" pitchFamily="34" charset="0"/>
                <a:ea typeface="Lato" panose="020F0502020204030203" pitchFamily="34" charset="0"/>
                <a:cs typeface="Lato" panose="020F0502020204030203" pitchFamily="34" charset="0"/>
              </a:rPr>
              <a:t> J Med 2011; 364: 806-17.</a:t>
            </a:r>
          </a:p>
        </p:txBody>
      </p:sp>
      <p:graphicFrame>
        <p:nvGraphicFramePr>
          <p:cNvPr id="94" name="Chart 93">
            <a:extLst>
              <a:ext uri="{FF2B5EF4-FFF2-40B4-BE49-F238E27FC236}">
                <a16:creationId xmlns:a16="http://schemas.microsoft.com/office/drawing/2014/main" id="{485620CD-D5C0-46F0-97A3-35A0C1E4DBDC}"/>
              </a:ext>
            </a:extLst>
          </p:cNvPr>
          <p:cNvGraphicFramePr/>
          <p:nvPr/>
        </p:nvGraphicFramePr>
        <p:xfrm>
          <a:off x="2213681" y="4721243"/>
          <a:ext cx="1679757" cy="156707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5" name="Chart 94">
            <a:extLst>
              <a:ext uri="{FF2B5EF4-FFF2-40B4-BE49-F238E27FC236}">
                <a16:creationId xmlns:a16="http://schemas.microsoft.com/office/drawing/2014/main" id="{402C30C1-2AF7-411F-87F4-73D191F78D65}"/>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8"/>
          </a:graphicData>
        </a:graphic>
      </p:graphicFrame>
      <p:grpSp>
        <p:nvGrpSpPr>
          <p:cNvPr id="96" name="Group 95">
            <a:extLst>
              <a:ext uri="{FF2B5EF4-FFF2-40B4-BE49-F238E27FC236}">
                <a16:creationId xmlns:a16="http://schemas.microsoft.com/office/drawing/2014/main" id="{34F09877-BE44-4273-AFD1-9732E1C39F75}"/>
              </a:ext>
            </a:extLst>
          </p:cNvPr>
          <p:cNvGrpSpPr/>
          <p:nvPr/>
        </p:nvGrpSpPr>
        <p:grpSpPr>
          <a:xfrm>
            <a:off x="323528" y="2893572"/>
            <a:ext cx="8323756" cy="3057498"/>
            <a:chOff x="291720" y="3092804"/>
            <a:chExt cx="8323756" cy="3057498"/>
          </a:xfrm>
        </p:grpSpPr>
        <p:sp>
          <p:nvSpPr>
            <p:cNvPr id="97" name="Line 3">
              <a:extLst>
                <a:ext uri="{FF2B5EF4-FFF2-40B4-BE49-F238E27FC236}">
                  <a16:creationId xmlns:a16="http://schemas.microsoft.com/office/drawing/2014/main" id="{E08C3230-F435-4EFB-B787-F2898848172C}"/>
                </a:ext>
              </a:extLst>
            </p:cNvPr>
            <p:cNvSpPr>
              <a:spLocks noChangeShapeType="1"/>
            </p:cNvSpPr>
            <p:nvPr/>
          </p:nvSpPr>
          <p:spPr bwMode="auto">
            <a:xfrm>
              <a:off x="1017873" y="4825373"/>
              <a:ext cx="2478088" cy="4762"/>
            </a:xfrm>
            <a:prstGeom prst="line">
              <a:avLst/>
            </a:prstGeom>
            <a:noFill/>
            <a:ln w="57150">
              <a:solidFill>
                <a:sysClr val="windowText" lastClr="000000">
                  <a:lumMod val="65000"/>
                  <a:lumOff val="35000"/>
                </a:sysClr>
              </a:solidFill>
              <a:round/>
              <a:headEnd/>
              <a:tailEnd/>
            </a:ln>
            <a:extLst>
              <a:ext uri="{909E8E84-426E-40dd-AFC4-6F175D3DCCD1}">
                <a14:hiddenFill xmlns:a14="http://schemas.microsoft.com/office/drawing/2010/main" xmlns="">
                  <a:noFill/>
                </a14:hiddenFill>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8" name="Line 5">
              <a:extLst>
                <a:ext uri="{FF2B5EF4-FFF2-40B4-BE49-F238E27FC236}">
                  <a16:creationId xmlns:a16="http://schemas.microsoft.com/office/drawing/2014/main" id="{1E677007-8F2D-420D-8EAC-185A4BA1F35B}"/>
                </a:ext>
              </a:extLst>
            </p:cNvPr>
            <p:cNvSpPr>
              <a:spLocks noChangeShapeType="1"/>
            </p:cNvSpPr>
            <p:nvPr/>
          </p:nvSpPr>
          <p:spPr bwMode="auto">
            <a:xfrm>
              <a:off x="3961099" y="5520698"/>
              <a:ext cx="4392613" cy="0"/>
            </a:xfrm>
            <a:prstGeom prst="line">
              <a:avLst/>
            </a:prstGeom>
            <a:noFill/>
            <a:ln w="57150">
              <a:solidFill>
                <a:sysClr val="windowText" lastClr="000000">
                  <a:lumMod val="65000"/>
                  <a:lumOff val="35000"/>
                </a:sysClr>
              </a:solidFill>
              <a:round/>
              <a:headEnd/>
              <a:tailEnd type="oval" w="med" len="med"/>
            </a:ln>
            <a:extLst>
              <a:ext uri="{909E8E84-426E-40dd-AFC4-6F175D3DCCD1}">
                <a14:hiddenFill xmlns:a14="http://schemas.microsoft.com/office/drawing/2010/main" xmlns="">
                  <a:noFill/>
                </a14:hiddenFill>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9" name="Line 27">
              <a:extLst>
                <a:ext uri="{FF2B5EF4-FFF2-40B4-BE49-F238E27FC236}">
                  <a16:creationId xmlns:a16="http://schemas.microsoft.com/office/drawing/2014/main" id="{18D7F1F1-8A6B-42AE-8476-A8A6162953A7}"/>
                </a:ext>
              </a:extLst>
            </p:cNvPr>
            <p:cNvSpPr>
              <a:spLocks noChangeShapeType="1"/>
            </p:cNvSpPr>
            <p:nvPr/>
          </p:nvSpPr>
          <p:spPr bwMode="auto">
            <a:xfrm>
              <a:off x="3970624" y="4034275"/>
              <a:ext cx="4392613" cy="0"/>
            </a:xfrm>
            <a:prstGeom prst="line">
              <a:avLst/>
            </a:prstGeom>
            <a:noFill/>
            <a:ln w="57150">
              <a:solidFill>
                <a:sysClr val="windowText" lastClr="000000">
                  <a:lumMod val="65000"/>
                  <a:lumOff val="35000"/>
                </a:sysClr>
              </a:solidFill>
              <a:round/>
              <a:headEnd/>
              <a:tailEnd type="oval" w="med" len="med"/>
            </a:ln>
            <a:extLst>
              <a:ext uri="{909E8E84-426E-40dd-AFC4-6F175D3DCCD1}">
                <a14:hiddenFill xmlns:a14="http://schemas.microsoft.com/office/drawing/2010/main" xmlns="">
                  <a:noFill/>
                </a14:hiddenFill>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00" name="Line 26">
              <a:extLst>
                <a:ext uri="{FF2B5EF4-FFF2-40B4-BE49-F238E27FC236}">
                  <a16:creationId xmlns:a16="http://schemas.microsoft.com/office/drawing/2014/main" id="{A4E30742-7956-450A-96E2-BDDE349E18B5}"/>
                </a:ext>
              </a:extLst>
            </p:cNvPr>
            <p:cNvSpPr>
              <a:spLocks noChangeShapeType="1"/>
            </p:cNvSpPr>
            <p:nvPr/>
          </p:nvSpPr>
          <p:spPr bwMode="auto">
            <a:xfrm flipV="1">
              <a:off x="3507072" y="4038600"/>
              <a:ext cx="484188" cy="838200"/>
            </a:xfrm>
            <a:prstGeom prst="line">
              <a:avLst/>
            </a:prstGeom>
            <a:noFill/>
            <a:ln w="57150">
              <a:solidFill>
                <a:sysClr val="windowText" lastClr="000000">
                  <a:lumMod val="65000"/>
                  <a:lumOff val="35000"/>
                </a:sysClr>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01" name="Line 27">
              <a:extLst>
                <a:ext uri="{FF2B5EF4-FFF2-40B4-BE49-F238E27FC236}">
                  <a16:creationId xmlns:a16="http://schemas.microsoft.com/office/drawing/2014/main" id="{4FB9F81E-5A85-4DC9-9878-C43DB6880624}"/>
                </a:ext>
              </a:extLst>
            </p:cNvPr>
            <p:cNvSpPr>
              <a:spLocks noChangeShapeType="1"/>
            </p:cNvSpPr>
            <p:nvPr/>
          </p:nvSpPr>
          <p:spPr bwMode="auto">
            <a:xfrm>
              <a:off x="3507072" y="4850773"/>
              <a:ext cx="484188" cy="685800"/>
            </a:xfrm>
            <a:prstGeom prst="line">
              <a:avLst/>
            </a:prstGeom>
            <a:noFill/>
            <a:ln w="57150">
              <a:solidFill>
                <a:sysClr val="windowText" lastClr="000000">
                  <a:lumMod val="65000"/>
                  <a:lumOff val="35000"/>
                </a:sysClr>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02" name="Oval 4">
              <a:extLst>
                <a:ext uri="{FF2B5EF4-FFF2-40B4-BE49-F238E27FC236}">
                  <a16:creationId xmlns:a16="http://schemas.microsoft.com/office/drawing/2014/main" id="{410400CA-4A9A-4784-916B-CC818220DEEA}"/>
                </a:ext>
              </a:extLst>
            </p:cNvPr>
            <p:cNvSpPr>
              <a:spLocks noChangeArrowheads="1"/>
            </p:cNvSpPr>
            <p:nvPr/>
          </p:nvSpPr>
          <p:spPr bwMode="auto">
            <a:xfrm>
              <a:off x="3310224" y="4622174"/>
              <a:ext cx="501650" cy="403225"/>
            </a:xfrm>
            <a:prstGeom prst="ellipse">
              <a:avLst/>
            </a:prstGeom>
            <a:solidFill>
              <a:srgbClr val="43BAD8"/>
            </a:solidFill>
            <a:ln w="38100">
              <a:solidFill>
                <a:sysClr val="windowText" lastClr="000000"/>
              </a:solidFill>
              <a:round/>
              <a:headEnd/>
              <a:tailEnd/>
            </a:ln>
          </p:spPr>
          <p:txBody>
            <a:bodyPr wrap="none" lIns="82058" tIns="41029" rIns="82058" bIns="41029" anchor="ct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820738" eaLnBrk="1" fontAlgn="auto" latinLnBrk="0" hangingPunct="1">
                <a:lnSpc>
                  <a:spcPct val="100000"/>
                </a:lnSpc>
                <a:spcBef>
                  <a:spcPts val="0"/>
                </a:spcBef>
                <a:spcAft>
                  <a:spcPts val="0"/>
                </a:spcAft>
                <a:buClrTx/>
                <a:buSzTx/>
                <a:buFontTx/>
                <a:buNone/>
                <a:tabLst/>
                <a:defRPr/>
              </a:pPr>
              <a:r>
                <a:rPr kumimoji="0" lang="en-US" altLang="en-US" b="1" i="0" u="none" strike="noStrike" kern="0" cap="none" spc="0" normalizeH="0" baseline="0" noProof="0" dirty="0">
                  <a:ln>
                    <a:noFill/>
                  </a:ln>
                  <a:solidFill>
                    <a:prstClr val="black"/>
                  </a:solidFill>
                  <a:effectLst/>
                  <a:uLnTx/>
                  <a:uFillTx/>
                  <a:latin typeface="Arial Narrow" panose="020B0606020202030204" pitchFamily="34" charset="0"/>
                </a:rPr>
                <a:t>R</a:t>
              </a:r>
            </a:p>
          </p:txBody>
        </p:sp>
        <p:sp>
          <p:nvSpPr>
            <p:cNvPr id="103" name="Text Box 13">
              <a:extLst>
                <a:ext uri="{FF2B5EF4-FFF2-40B4-BE49-F238E27FC236}">
                  <a16:creationId xmlns:a16="http://schemas.microsoft.com/office/drawing/2014/main" id="{934F8FF3-52FD-4B65-8D48-FCC5CC1F8438}"/>
                </a:ext>
              </a:extLst>
            </p:cNvPr>
            <p:cNvSpPr txBox="1">
              <a:spLocks noChangeArrowheads="1"/>
            </p:cNvSpPr>
            <p:nvPr/>
          </p:nvSpPr>
          <p:spPr bwMode="auto">
            <a:xfrm>
              <a:off x="3908711" y="4547862"/>
              <a:ext cx="2646363" cy="51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058" tIns="41029" rIns="82058" bIns="41029">
              <a:spAutoFit/>
            </a:bodyP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defTabSz="820738" eaLnBrk="1" fontAlgn="auto" latinLnBrk="0" hangingPunct="1">
                <a:lnSpc>
                  <a:spcPct val="100000"/>
                </a:lnSpc>
                <a:spcBef>
                  <a:spcPts val="0"/>
                </a:spcBef>
                <a:spcAft>
                  <a:spcPts val="0"/>
                </a:spcAft>
                <a:buClrTx/>
                <a:buSzTx/>
                <a:buFontTx/>
                <a:buNone/>
                <a:tabLst/>
                <a:defRPr/>
              </a:pPr>
              <a:r>
                <a:rPr kumimoji="0" lang="en-US" altLang="en-US" sz="2800" b="1" i="0" u="none" strike="noStrike" kern="0" cap="none" spc="0" normalizeH="0" baseline="0" noProof="0" dirty="0">
                  <a:ln>
                    <a:noFill/>
                  </a:ln>
                  <a:solidFill>
                    <a:prstClr val="black"/>
                  </a:solidFill>
                  <a:effectLst/>
                  <a:uLnTx/>
                  <a:uFillTx/>
                  <a:latin typeface="Arial Narrow" panose="020B0606020202030204" pitchFamily="34" charset="0"/>
                </a:rPr>
                <a:t>5999 patients</a:t>
              </a:r>
            </a:p>
          </p:txBody>
        </p:sp>
        <p:sp>
          <p:nvSpPr>
            <p:cNvPr id="104" name="TextBox 16">
              <a:extLst>
                <a:ext uri="{FF2B5EF4-FFF2-40B4-BE49-F238E27FC236}">
                  <a16:creationId xmlns:a16="http://schemas.microsoft.com/office/drawing/2014/main" id="{C6F4621F-979E-4E88-993F-FD2B1261B663}"/>
                </a:ext>
              </a:extLst>
            </p:cNvPr>
            <p:cNvSpPr txBox="1">
              <a:spLocks noChangeArrowheads="1"/>
            </p:cNvSpPr>
            <p:nvPr/>
          </p:nvSpPr>
          <p:spPr bwMode="auto">
            <a:xfrm>
              <a:off x="1017875" y="5134936"/>
              <a:ext cx="2408237" cy="523220"/>
            </a:xfrm>
            <a:prstGeom prst="rect">
              <a:avLst/>
            </a:prstGeom>
            <a:solidFill>
              <a:srgbClr val="0E1838"/>
            </a:solidFill>
            <a:ln>
              <a:noFill/>
              <a:headEnd/>
              <a:tailEnd/>
            </a:ln>
            <a:effectLst>
              <a:outerShdw blurRad="57150" dist="19050" dir="5400000" algn="ctr" rotWithShape="0">
                <a:srgbClr val="000000">
                  <a:alpha val="63000"/>
                </a:srgbClr>
              </a:outerShdw>
            </a:effectLst>
          </p:spPr>
          <p:txBody>
            <a:bodyPr wrap="squar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altLang="en-US" sz="2800" b="1" i="0" u="none" strike="noStrike" kern="0" cap="none" spc="0" normalizeH="0" baseline="0" noProof="0" dirty="0">
                  <a:ln>
                    <a:noFill/>
                  </a:ln>
                  <a:solidFill>
                    <a:srgbClr val="FFFFFF"/>
                  </a:solidFill>
                  <a:effectLst/>
                  <a:uLnTx/>
                  <a:uFillTx/>
                  <a:latin typeface="Arial Narrow" panose="020B0606020202030204" pitchFamily="34" charset="0"/>
                </a:rPr>
                <a:t>Double-Blind</a:t>
              </a:r>
              <a:endParaRPr kumimoji="0" lang="en-US" altLang="en-US" sz="2800" b="1"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05" name="Text Box 7">
              <a:extLst>
                <a:ext uri="{FF2B5EF4-FFF2-40B4-BE49-F238E27FC236}">
                  <a16:creationId xmlns:a16="http://schemas.microsoft.com/office/drawing/2014/main" id="{58898FF4-9C87-467F-BF83-854237B95DF2}"/>
                </a:ext>
              </a:extLst>
            </p:cNvPr>
            <p:cNvSpPr txBox="1">
              <a:spLocks noChangeArrowheads="1"/>
            </p:cNvSpPr>
            <p:nvPr/>
          </p:nvSpPr>
          <p:spPr bwMode="auto">
            <a:xfrm>
              <a:off x="4140142" y="3092804"/>
              <a:ext cx="4275138" cy="57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058" tIns="41029" rIns="82058" bIns="41029">
              <a:spAutoFit/>
            </a:bodyP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820738" eaLnBrk="1" fontAlgn="auto" latinLnBrk="0" hangingPunct="1">
                <a:lnSpc>
                  <a:spcPct val="100000"/>
                </a:lnSpc>
                <a:spcBef>
                  <a:spcPts val="0"/>
                </a:spcBef>
                <a:spcAft>
                  <a:spcPts val="0"/>
                </a:spcAft>
                <a:buClrTx/>
                <a:buSzTx/>
                <a:buFontTx/>
                <a:buNone/>
                <a:tabLst/>
                <a:defRPr/>
              </a:pPr>
              <a:r>
                <a:rPr kumimoji="0" lang="en-US" altLang="en-US" sz="3200" b="1" i="0" u="none" strike="noStrike" kern="0" cap="none" spc="0" normalizeH="0" baseline="0" noProof="0" dirty="0" err="1">
                  <a:ln>
                    <a:noFill/>
                  </a:ln>
                  <a:solidFill>
                    <a:prstClr val="black"/>
                  </a:solidFill>
                  <a:effectLst/>
                  <a:uLnTx/>
                  <a:uFillTx/>
                  <a:latin typeface="Arial Narrow" panose="020B0606020202030204" pitchFamily="34" charset="0"/>
                </a:rPr>
                <a:t>Apixaban</a:t>
              </a:r>
              <a:r>
                <a:rPr kumimoji="0" lang="en-US" altLang="en-US" sz="3200" b="1" i="0" u="none" strike="noStrike" kern="0" cap="none" spc="0" normalizeH="0" baseline="0" noProof="0" dirty="0">
                  <a:ln>
                    <a:noFill/>
                  </a:ln>
                  <a:solidFill>
                    <a:prstClr val="black"/>
                  </a:solidFill>
                  <a:effectLst/>
                  <a:uLnTx/>
                  <a:uFillTx/>
                  <a:latin typeface="Arial Narrow" panose="020B0606020202030204" pitchFamily="34" charset="0"/>
                </a:rPr>
                <a:t> 5 mg BID</a:t>
              </a:r>
            </a:p>
          </p:txBody>
        </p:sp>
        <p:sp>
          <p:nvSpPr>
            <p:cNvPr id="106" name="Text Box 8">
              <a:extLst>
                <a:ext uri="{FF2B5EF4-FFF2-40B4-BE49-F238E27FC236}">
                  <a16:creationId xmlns:a16="http://schemas.microsoft.com/office/drawing/2014/main" id="{F1570E41-E0B0-4762-BD76-3D6F2C493DF2}"/>
                </a:ext>
              </a:extLst>
            </p:cNvPr>
            <p:cNvSpPr txBox="1">
              <a:spLocks noChangeArrowheads="1"/>
            </p:cNvSpPr>
            <p:nvPr/>
          </p:nvSpPr>
          <p:spPr bwMode="auto">
            <a:xfrm>
              <a:off x="4292713" y="5575000"/>
              <a:ext cx="4322763" cy="57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058" tIns="41029" rIns="82058" bIns="41029">
              <a:spAutoFit/>
            </a:bodyP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820738" eaLnBrk="1" fontAlgn="auto" latinLnBrk="0" hangingPunct="1">
                <a:lnSpc>
                  <a:spcPct val="100000"/>
                </a:lnSpc>
                <a:spcBef>
                  <a:spcPts val="0"/>
                </a:spcBef>
                <a:spcAft>
                  <a:spcPts val="0"/>
                </a:spcAft>
                <a:buClrTx/>
                <a:buSzTx/>
                <a:buFontTx/>
                <a:buNone/>
                <a:tabLst/>
                <a:defRPr/>
              </a:pPr>
              <a:r>
                <a:rPr kumimoji="0" lang="en-US" altLang="en-US" sz="3200" b="1" i="0" u="none" strike="noStrike" kern="0" cap="none" spc="0" normalizeH="0" baseline="0" noProof="0" dirty="0">
                  <a:ln>
                    <a:noFill/>
                  </a:ln>
                  <a:solidFill>
                    <a:prstClr val="black"/>
                  </a:solidFill>
                  <a:effectLst/>
                  <a:uLnTx/>
                  <a:uFillTx/>
                  <a:latin typeface="Arial Narrow" panose="020B0606020202030204" pitchFamily="34" charset="0"/>
                </a:rPr>
                <a:t>ASA  (81-324 mg/d)</a:t>
              </a:r>
            </a:p>
          </p:txBody>
        </p:sp>
        <p:sp>
          <p:nvSpPr>
            <p:cNvPr id="107" name="Text Box 26">
              <a:extLst>
                <a:ext uri="{FF2B5EF4-FFF2-40B4-BE49-F238E27FC236}">
                  <a16:creationId xmlns:a16="http://schemas.microsoft.com/office/drawing/2014/main" id="{417C39F5-B997-4903-84D2-2924412388EB}"/>
                </a:ext>
              </a:extLst>
            </p:cNvPr>
            <p:cNvSpPr txBox="1">
              <a:spLocks noChangeArrowheads="1"/>
            </p:cNvSpPr>
            <p:nvPr/>
          </p:nvSpPr>
          <p:spPr bwMode="auto">
            <a:xfrm>
              <a:off x="4004070" y="3604586"/>
              <a:ext cx="4454130" cy="390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058" tIns="41029" rIns="82058" bIns="41029">
              <a:spAutoFit/>
            </a:bodyP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820738"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prstClr val="black"/>
                  </a:solidFill>
                  <a:effectLst/>
                  <a:uLnTx/>
                  <a:uFillTx/>
                  <a:latin typeface="Arial Narrow" panose="020B0606020202030204" pitchFamily="34" charset="0"/>
                </a:rPr>
                <a:t>2.5 mg BID in selected patients </a:t>
              </a:r>
            </a:p>
          </p:txBody>
        </p:sp>
        <p:sp>
          <p:nvSpPr>
            <p:cNvPr id="108" name="Text Box 9">
              <a:extLst>
                <a:ext uri="{FF2B5EF4-FFF2-40B4-BE49-F238E27FC236}">
                  <a16:creationId xmlns:a16="http://schemas.microsoft.com/office/drawing/2014/main" id="{9EC81A0D-88C0-4329-A938-AC48E34A67EC}"/>
                </a:ext>
              </a:extLst>
            </p:cNvPr>
            <p:cNvSpPr txBox="1">
              <a:spLocks noChangeArrowheads="1"/>
            </p:cNvSpPr>
            <p:nvPr/>
          </p:nvSpPr>
          <p:spPr bwMode="auto">
            <a:xfrm>
              <a:off x="291720" y="3531181"/>
              <a:ext cx="3602037" cy="1006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058" tIns="41029" rIns="82058" bIns="41029">
              <a:spAutoFit/>
            </a:bodyP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820738"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Arial Narrow" panose="020B0606020202030204" pitchFamily="34" charset="0"/>
                </a:rPr>
                <a:t>AF and ≥1 risk factor, and demonstrated or expected unsuitable for VKA</a:t>
              </a:r>
            </a:p>
          </p:txBody>
        </p:sp>
      </p:grpSp>
      <p:sp>
        <p:nvSpPr>
          <p:cNvPr id="109" name="Rectangle 108">
            <a:extLst>
              <a:ext uri="{FF2B5EF4-FFF2-40B4-BE49-F238E27FC236}">
                <a16:creationId xmlns:a16="http://schemas.microsoft.com/office/drawing/2014/main" id="{DF4D1851-8285-4728-98D5-FF2697FF45AC}"/>
              </a:ext>
            </a:extLst>
          </p:cNvPr>
          <p:cNvSpPr/>
          <p:nvPr/>
        </p:nvSpPr>
        <p:spPr>
          <a:xfrm>
            <a:off x="323528" y="1519106"/>
            <a:ext cx="8424936" cy="1077218"/>
          </a:xfrm>
          <a:prstGeom prst="rect">
            <a:avLst/>
          </a:prstGeom>
          <a:solidFill>
            <a:srgbClr val="183059">
              <a:alpha val="89804"/>
            </a:srgbClr>
          </a:solidFill>
          <a:ln>
            <a:noFill/>
          </a:ln>
          <a:effectLst>
            <a:outerShdw blurRad="57150" dist="19050" dir="5400000" algn="ctr" rotWithShape="0">
              <a:srgbClr val="000000">
                <a:alpha val="63000"/>
              </a:srgbClr>
            </a:outerShdw>
          </a:effectLst>
        </p:spPr>
        <p:txBody>
          <a:bodyPr wrap="square">
            <a:spAutoFit/>
          </a:bodyPr>
          <a:lstStyle/>
          <a:p>
            <a:pPr marL="342900" marR="0" lvl="0" indent="-342900" defTabSz="914400" eaLnBrk="1" fontAlgn="auto" latinLnBrk="0" hangingPunct="1">
              <a:lnSpc>
                <a:spcPct val="100000"/>
              </a:lnSpc>
              <a:spcBef>
                <a:spcPct val="20000"/>
              </a:spcBef>
              <a:spcAft>
                <a:spcPts val="0"/>
              </a:spcAft>
              <a:buClrTx/>
              <a:buSzPct val="100000"/>
              <a:buFont typeface="Wingdings" panose="05000000000000000000" pitchFamily="2" charset="2"/>
              <a:buChar char="§"/>
              <a:tabLst/>
              <a:defRPr/>
            </a:pPr>
            <a:r>
              <a:rPr kumimoji="0" lang="en-CA" altLang="en-US" sz="2000" b="1" i="0" u="none" strike="noStrike" kern="0" cap="none" spc="0" normalizeH="0" baseline="0" noProof="0" dirty="0">
                <a:ln>
                  <a:noFill/>
                </a:ln>
                <a:solidFill>
                  <a:prstClr val="white"/>
                </a:solidFill>
                <a:effectLst/>
                <a:uLnTx/>
                <a:uFillTx/>
                <a:latin typeface="Arial Narrow" panose="020B0606020202030204" pitchFamily="34" charset="0"/>
              </a:rPr>
              <a:t>Primary objective: To establish the superiority of apixaban 5mg bid to ASA 81-324 mg OD to prevent stroke or systemic embolism</a:t>
            </a:r>
          </a:p>
          <a:p>
            <a:pPr marL="342900" marR="0" lvl="0" indent="-342900" defTabSz="914400" eaLnBrk="1" fontAlgn="auto" latinLnBrk="0" hangingPunct="1">
              <a:lnSpc>
                <a:spcPct val="100000"/>
              </a:lnSpc>
              <a:spcBef>
                <a:spcPct val="20000"/>
              </a:spcBef>
              <a:spcAft>
                <a:spcPts val="0"/>
              </a:spcAft>
              <a:buClrTx/>
              <a:buSzPct val="100000"/>
              <a:buFont typeface="Wingdings" panose="05000000000000000000" pitchFamily="2" charset="2"/>
              <a:buChar char="§"/>
              <a:tabLst/>
              <a:defRPr/>
            </a:pPr>
            <a:r>
              <a:rPr kumimoji="0" lang="en-CA" altLang="en-US" sz="2000" b="1" i="0" u="none" strike="noStrike" kern="0" cap="none" spc="0" normalizeH="0" baseline="0" noProof="0" dirty="0">
                <a:ln>
                  <a:noFill/>
                </a:ln>
                <a:solidFill>
                  <a:prstClr val="white"/>
                </a:solidFill>
                <a:effectLst/>
                <a:uLnTx/>
                <a:uFillTx/>
                <a:latin typeface="Arial Narrow" panose="020B0606020202030204" pitchFamily="34" charset="0"/>
              </a:rPr>
              <a:t>Mean of 1.1 years of follow up</a:t>
            </a:r>
          </a:p>
        </p:txBody>
      </p:sp>
    </p:spTree>
    <p:extLst>
      <p:ext uri="{BB962C8B-B14F-4D97-AF65-F5344CB8AC3E}">
        <p14:creationId xmlns:p14="http://schemas.microsoft.com/office/powerpoint/2010/main" val="7031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1973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448" y="0"/>
            <a:ext cx="6867311" cy="1261884"/>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AVERROES </a:t>
            </a:r>
          </a:p>
          <a:p>
            <a:pPr lvl="0">
              <a:defRPr/>
            </a:pPr>
            <a:r>
              <a:rPr lang="en-CA" sz="3600" b="1" dirty="0">
                <a:solidFill>
                  <a:srgbClr val="356AC1"/>
                </a:solidFill>
                <a:latin typeface="Arial Narrow" panose="020B0606020202030204" pitchFamily="34" charset="0"/>
                <a:cs typeface="Aharoni" panose="02010803020104030203" pitchFamily="2" charset="-79"/>
              </a:rPr>
              <a:t>Major Bleeding</a:t>
            </a:r>
          </a:p>
        </p:txBody>
      </p:sp>
      <p:graphicFrame>
        <p:nvGraphicFramePr>
          <p:cNvPr id="28" name="Chart 27">
            <a:extLst>
              <a:ext uri="{FF2B5EF4-FFF2-40B4-BE49-F238E27FC236}">
                <a16:creationId xmlns:a16="http://schemas.microsoft.com/office/drawing/2014/main" id="{8FD8839C-4C1D-48E6-AEE5-0B5478BEA6E4}"/>
              </a:ext>
            </a:extLst>
          </p:cNvPr>
          <p:cNvGraphicFramePr/>
          <p:nvPr>
            <p:extLst/>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6"/>
          </a:graphicData>
        </a:graphic>
      </p:graphicFrame>
      <p:sp>
        <p:nvSpPr>
          <p:cNvPr id="24" name="Rectangle 23">
            <a:extLst>
              <a:ext uri="{FF2B5EF4-FFF2-40B4-BE49-F238E27FC236}">
                <a16:creationId xmlns:a16="http://schemas.microsoft.com/office/drawing/2014/main" id="{6393089C-0643-41BB-BCED-5CA839EE501E}"/>
              </a:ext>
            </a:extLst>
          </p:cNvPr>
          <p:cNvSpPr/>
          <p:nvPr/>
        </p:nvSpPr>
        <p:spPr>
          <a:xfrm>
            <a:off x="107504" y="6439307"/>
            <a:ext cx="4572000" cy="215444"/>
          </a:xfrm>
          <a:prstGeom prst="rect">
            <a:avLst/>
          </a:prstGeom>
        </p:spPr>
        <p:txBody>
          <a:bodyPr>
            <a:spAutoFit/>
          </a:bodyPr>
          <a:lstStyle/>
          <a:p>
            <a:pPr lvl="0" defTabSz="914400">
              <a:defRPr/>
            </a:pPr>
            <a:r>
              <a:rPr lang="en-CA" sz="800" kern="0" dirty="0">
                <a:solidFill>
                  <a:prstClr val="white"/>
                </a:solidFill>
                <a:latin typeface="Arial Narrow" panose="020B0606020202030204" pitchFamily="34" charset="0"/>
                <a:ea typeface="Lato" panose="020F0502020204030203" pitchFamily="34" charset="0"/>
                <a:cs typeface="Lato" panose="020F0502020204030203" pitchFamily="34" charset="0"/>
              </a:rPr>
              <a:t>N </a:t>
            </a:r>
            <a:r>
              <a:rPr lang="en-CA" sz="800" kern="0" dirty="0" err="1">
                <a:solidFill>
                  <a:prstClr val="white"/>
                </a:solidFill>
                <a:latin typeface="Arial Narrow" panose="020B0606020202030204" pitchFamily="34" charset="0"/>
                <a:ea typeface="Lato" panose="020F0502020204030203" pitchFamily="34" charset="0"/>
                <a:cs typeface="Lato" panose="020F0502020204030203" pitchFamily="34" charset="0"/>
              </a:rPr>
              <a:t>Engl</a:t>
            </a:r>
            <a:r>
              <a:rPr lang="en-CA" sz="800" kern="0" dirty="0">
                <a:solidFill>
                  <a:prstClr val="white"/>
                </a:solidFill>
                <a:latin typeface="Arial Narrow" panose="020B0606020202030204" pitchFamily="34" charset="0"/>
                <a:ea typeface="Lato" panose="020F0502020204030203" pitchFamily="34" charset="0"/>
                <a:cs typeface="Lato" panose="020F0502020204030203" pitchFamily="34" charset="0"/>
              </a:rPr>
              <a:t> J Med 2011; 364: 806-17.</a:t>
            </a:r>
          </a:p>
        </p:txBody>
      </p:sp>
      <p:graphicFrame>
        <p:nvGraphicFramePr>
          <p:cNvPr id="94" name="Chart 93">
            <a:extLst>
              <a:ext uri="{FF2B5EF4-FFF2-40B4-BE49-F238E27FC236}">
                <a16:creationId xmlns:a16="http://schemas.microsoft.com/office/drawing/2014/main" id="{485620CD-D5C0-46F0-97A3-35A0C1E4DBDC}"/>
              </a:ext>
            </a:extLst>
          </p:cNvPr>
          <p:cNvGraphicFramePr/>
          <p:nvPr/>
        </p:nvGraphicFramePr>
        <p:xfrm>
          <a:off x="2213681" y="4721243"/>
          <a:ext cx="1679757" cy="156707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5" name="Chart 94">
            <a:extLst>
              <a:ext uri="{FF2B5EF4-FFF2-40B4-BE49-F238E27FC236}">
                <a16:creationId xmlns:a16="http://schemas.microsoft.com/office/drawing/2014/main" id="{402C30C1-2AF7-411F-87F4-73D191F78D65}"/>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5" name="Group 120">
            <a:extLst>
              <a:ext uri="{FF2B5EF4-FFF2-40B4-BE49-F238E27FC236}">
                <a16:creationId xmlns:a16="http://schemas.microsoft.com/office/drawing/2014/main" id="{8DE0C36C-C1C7-4E41-B277-DB33E2BE2F96}"/>
              </a:ext>
            </a:extLst>
          </p:cNvPr>
          <p:cNvGraphicFramePr>
            <a:graphicFrameLocks noGrp="1"/>
          </p:cNvGraphicFramePr>
          <p:nvPr>
            <p:extLst>
              <p:ext uri="{D42A27DB-BD31-4B8C-83A1-F6EECF244321}">
                <p14:modId xmlns:p14="http://schemas.microsoft.com/office/powerpoint/2010/main" val="3217844396"/>
              </p:ext>
            </p:extLst>
          </p:nvPr>
        </p:nvGraphicFramePr>
        <p:xfrm>
          <a:off x="230471" y="2353272"/>
          <a:ext cx="8669655" cy="3309683"/>
        </p:xfrm>
        <a:graphic>
          <a:graphicData uri="http://schemas.openxmlformats.org/drawingml/2006/table">
            <a:tbl>
              <a:tblPr>
                <a:effectLst>
                  <a:outerShdw blurRad="50800" dist="38100" dir="5400000" algn="t" rotWithShape="0">
                    <a:prstClr val="black">
                      <a:alpha val="40000"/>
                    </a:prstClr>
                  </a:outerShdw>
                </a:effectLst>
              </a:tblPr>
              <a:tblGrid>
                <a:gridCol w="246888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068388">
                  <a:extLst>
                    <a:ext uri="{9D8B030D-6E8A-4147-A177-3AD203B41FA5}">
                      <a16:colId xmlns:a16="http://schemas.microsoft.com/office/drawing/2014/main" val="20003"/>
                    </a:ext>
                  </a:extLst>
                </a:gridCol>
                <a:gridCol w="1247775">
                  <a:extLst>
                    <a:ext uri="{9D8B030D-6E8A-4147-A177-3AD203B41FA5}">
                      <a16:colId xmlns:a16="http://schemas.microsoft.com/office/drawing/2014/main" val="20004"/>
                    </a:ext>
                  </a:extLst>
                </a:gridCol>
                <a:gridCol w="1293812">
                  <a:extLst>
                    <a:ext uri="{9D8B030D-6E8A-4147-A177-3AD203B41FA5}">
                      <a16:colId xmlns:a16="http://schemas.microsoft.com/office/drawing/2014/main" val="20005"/>
                    </a:ext>
                  </a:extLst>
                </a:gridCol>
              </a:tblGrid>
              <a:tr h="582094">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A" sz="2000" b="1" i="0" u="none" strike="noStrike" cap="none" normalizeH="0" baseline="0" dirty="0">
                        <a:ln>
                          <a:noFill/>
                        </a:ln>
                        <a:solidFill>
                          <a:srgbClr val="0046AD"/>
                        </a:solidFill>
                        <a:effectLst/>
                        <a:latin typeface="Agency FB" panose="020B0503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9325C"/>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bg1"/>
                          </a:solidFill>
                          <a:effectLst/>
                          <a:latin typeface="Arial Narrow" panose="020B0606020202030204" pitchFamily="34" charset="0"/>
                        </a:rPr>
                        <a:t>Apixaban</a:t>
                      </a:r>
                      <a:endParaRPr kumimoji="0" lang="en-US" sz="2000" b="1" i="0" u="none" strike="noStrike" cap="none" normalizeH="0" baseline="0" dirty="0">
                        <a:ln>
                          <a:noFill/>
                        </a:ln>
                        <a:solidFill>
                          <a:schemeClr val="bg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9325C"/>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bg1"/>
                          </a:solidFill>
                          <a:effectLst/>
                          <a:latin typeface="Arial Narrow" panose="020B0606020202030204" pitchFamily="34" charset="0"/>
                        </a:rPr>
                        <a:t>ASA</a:t>
                      </a:r>
                      <a:endParaRPr kumimoji="0" lang="en-US" sz="2000" b="1" i="0" u="none" strike="noStrike" cap="none" normalizeH="0" baseline="0" dirty="0">
                        <a:ln>
                          <a:noFill/>
                        </a:ln>
                        <a:solidFill>
                          <a:schemeClr val="bg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9325C"/>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bg1"/>
                          </a:solidFill>
                          <a:effectLst/>
                          <a:latin typeface="Arial Narrow" panose="020B0606020202030204" pitchFamily="34" charset="0"/>
                        </a:rPr>
                        <a:t>RR</a:t>
                      </a:r>
                      <a:endParaRPr kumimoji="0" lang="en-US" sz="2000" b="1" i="0" u="none" strike="noStrike" cap="none" normalizeH="0" baseline="0" dirty="0">
                        <a:ln>
                          <a:noFill/>
                        </a:ln>
                        <a:solidFill>
                          <a:schemeClr val="bg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9325C"/>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Arial Narrow" panose="020B0606020202030204" pitchFamily="34" charset="0"/>
                        </a:rPr>
                        <a:t>95% CI</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9325C"/>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Arial Narrow" panose="020B0606020202030204" pitchFamily="34" charset="0"/>
                        </a:rPr>
                        <a:t>P-value</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9325C"/>
                    </a:solidFill>
                  </a:tcPr>
                </a:tc>
                <a:extLst>
                  <a:ext uri="{0D108BD9-81ED-4DB2-BD59-A6C34878D82A}">
                    <a16:rowId xmlns:a16="http://schemas.microsoft.com/office/drawing/2014/main" val="10000"/>
                  </a:ext>
                </a:extLst>
              </a:tr>
              <a:tr h="582094">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Number of patients (n)</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C3ECF3"/>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2808</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2791</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GB"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GB"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82094">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Major bleeding</a:t>
                      </a: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C3ECF3"/>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1.4</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1.2</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1.13</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dirty="0">
                          <a:ln>
                            <a:noFill/>
                          </a:ln>
                          <a:solidFill>
                            <a:schemeClr val="tx1"/>
                          </a:solidFill>
                          <a:effectLst/>
                          <a:latin typeface="Arial Narrow" panose="020B0606020202030204" pitchFamily="34" charset="0"/>
                        </a:rPr>
                        <a:t>0.74-1.75</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dirty="0">
                          <a:ln>
                            <a:noFill/>
                          </a:ln>
                          <a:solidFill>
                            <a:srgbClr val="30C1D7"/>
                          </a:solidFill>
                          <a:effectLst/>
                          <a:latin typeface="Arial Narrow" panose="020B0606020202030204" pitchFamily="34" charset="0"/>
                        </a:rPr>
                        <a:t>0.57</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extLst>
                  <a:ext uri="{0D108BD9-81ED-4DB2-BD59-A6C34878D82A}">
                    <a16:rowId xmlns:a16="http://schemas.microsoft.com/office/drawing/2014/main" val="10002"/>
                  </a:ext>
                </a:extLst>
              </a:tr>
              <a:tr h="1563401">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 Minor</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 Fatal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 Intracranial </a:t>
                      </a: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3ECF3"/>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6.3</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5.0</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1.24</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0.67</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0.85</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1.00-1.53</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0.19-2.37</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0.38-1.90</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rgbClr val="30C1D7"/>
                          </a:solidFill>
                          <a:effectLst/>
                          <a:latin typeface="Arial Narrow" panose="020B0606020202030204" pitchFamily="34" charset="0"/>
                        </a:rPr>
                        <a:t>0.05</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rgbClr val="30C1D7"/>
                          </a:solidFill>
                          <a:effectLst/>
                          <a:latin typeface="Arial Narrow" panose="020B0606020202030204" pitchFamily="34" charset="0"/>
                        </a:rPr>
                        <a:t>0.53</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rgbClr val="30C1D7"/>
                          </a:solidFill>
                          <a:effectLst/>
                          <a:latin typeface="Arial Narrow" panose="020B0606020202030204" pitchFamily="34" charset="0"/>
                        </a:rPr>
                        <a:t>0.69</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DFE"/>
                    </a:solidFill>
                  </a:tcPr>
                </a:tc>
                <a:extLst>
                  <a:ext uri="{0D108BD9-81ED-4DB2-BD59-A6C34878D82A}">
                    <a16:rowId xmlns:a16="http://schemas.microsoft.com/office/drawing/2014/main" val="10003"/>
                  </a:ext>
                </a:extLst>
              </a:tr>
            </a:tbl>
          </a:graphicData>
        </a:graphic>
      </p:graphicFrame>
      <p:sp>
        <p:nvSpPr>
          <p:cNvPr id="26" name="Text Box 50">
            <a:extLst>
              <a:ext uri="{FF2B5EF4-FFF2-40B4-BE49-F238E27FC236}">
                <a16:creationId xmlns:a16="http://schemas.microsoft.com/office/drawing/2014/main" id="{5B4D65E9-778C-45A0-8890-64F24B04CAC0}"/>
              </a:ext>
            </a:extLst>
          </p:cNvPr>
          <p:cNvSpPr txBox="1">
            <a:spLocks noChangeArrowheads="1"/>
          </p:cNvSpPr>
          <p:nvPr/>
        </p:nvSpPr>
        <p:spPr bwMode="auto">
          <a:xfrm>
            <a:off x="187585" y="1577648"/>
            <a:ext cx="857250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r>
              <a:rPr lang="en-GB" altLang="en-US" sz="3200" b="1" dirty="0">
                <a:latin typeface="Arial Narrow" panose="020B0606020202030204" pitchFamily="34" charset="0"/>
              </a:rPr>
              <a:t>Data represents %/year</a:t>
            </a:r>
          </a:p>
        </p:txBody>
      </p:sp>
    </p:spTree>
    <p:extLst>
      <p:ext uri="{BB962C8B-B14F-4D97-AF65-F5344CB8AC3E}">
        <p14:creationId xmlns:p14="http://schemas.microsoft.com/office/powerpoint/2010/main" val="2564571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1973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448" y="0"/>
            <a:ext cx="6867311" cy="1261884"/>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AVERROES </a:t>
            </a:r>
          </a:p>
          <a:p>
            <a:pPr lvl="0">
              <a:defRPr/>
            </a:pPr>
            <a:r>
              <a:rPr lang="en-CA" sz="3600" b="1" dirty="0">
                <a:solidFill>
                  <a:srgbClr val="356AC1"/>
                </a:solidFill>
                <a:latin typeface="Arial Narrow" panose="020B0606020202030204" pitchFamily="34" charset="0"/>
                <a:cs typeface="Aharoni" panose="02010803020104030203" pitchFamily="2" charset="-79"/>
              </a:rPr>
              <a:t>Main Safety Outcomes </a:t>
            </a:r>
          </a:p>
        </p:txBody>
      </p:sp>
      <p:graphicFrame>
        <p:nvGraphicFramePr>
          <p:cNvPr id="28" name="Chart 27">
            <a:extLst>
              <a:ext uri="{FF2B5EF4-FFF2-40B4-BE49-F238E27FC236}">
                <a16:creationId xmlns:a16="http://schemas.microsoft.com/office/drawing/2014/main" id="{8FD8839C-4C1D-48E6-AEE5-0B5478BEA6E4}"/>
              </a:ext>
            </a:extLst>
          </p:cNvPr>
          <p:cNvGraphicFramePr/>
          <p:nvPr>
            <p:extLst/>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6"/>
          </a:graphicData>
        </a:graphic>
      </p:graphicFrame>
      <p:sp>
        <p:nvSpPr>
          <p:cNvPr id="24" name="Rectangle 23">
            <a:extLst>
              <a:ext uri="{FF2B5EF4-FFF2-40B4-BE49-F238E27FC236}">
                <a16:creationId xmlns:a16="http://schemas.microsoft.com/office/drawing/2014/main" id="{6393089C-0643-41BB-BCED-5CA839EE501E}"/>
              </a:ext>
            </a:extLst>
          </p:cNvPr>
          <p:cNvSpPr/>
          <p:nvPr/>
        </p:nvSpPr>
        <p:spPr>
          <a:xfrm>
            <a:off x="107504" y="6439307"/>
            <a:ext cx="4572000" cy="215444"/>
          </a:xfrm>
          <a:prstGeom prst="rect">
            <a:avLst/>
          </a:prstGeom>
        </p:spPr>
        <p:txBody>
          <a:bodyPr>
            <a:spAutoFit/>
          </a:bodyPr>
          <a:lstStyle/>
          <a:p>
            <a:pPr lvl="0" defTabSz="914400">
              <a:defRPr/>
            </a:pPr>
            <a:r>
              <a:rPr lang="da-DK" sz="800" kern="0" dirty="0">
                <a:solidFill>
                  <a:prstClr val="white"/>
                </a:solidFill>
                <a:latin typeface="Arial Narrow" panose="020B0606020202030204" pitchFamily="34" charset="0"/>
                <a:ea typeface="Lato" panose="020F0502020204030203" pitchFamily="34" charset="0"/>
                <a:cs typeface="Lato" panose="020F0502020204030203" pitchFamily="34" charset="0"/>
              </a:rPr>
              <a:t>Connolly et al. N Engl J Med 2011;364:806-17</a:t>
            </a:r>
          </a:p>
        </p:txBody>
      </p:sp>
      <p:graphicFrame>
        <p:nvGraphicFramePr>
          <p:cNvPr id="94" name="Chart 93">
            <a:extLst>
              <a:ext uri="{FF2B5EF4-FFF2-40B4-BE49-F238E27FC236}">
                <a16:creationId xmlns:a16="http://schemas.microsoft.com/office/drawing/2014/main" id="{485620CD-D5C0-46F0-97A3-35A0C1E4DBDC}"/>
              </a:ext>
            </a:extLst>
          </p:cNvPr>
          <p:cNvGraphicFramePr/>
          <p:nvPr/>
        </p:nvGraphicFramePr>
        <p:xfrm>
          <a:off x="2213681" y="4721243"/>
          <a:ext cx="1679757" cy="156707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5" name="Chart 94">
            <a:extLst>
              <a:ext uri="{FF2B5EF4-FFF2-40B4-BE49-F238E27FC236}">
                <a16:creationId xmlns:a16="http://schemas.microsoft.com/office/drawing/2014/main" id="{402C30C1-2AF7-411F-87F4-73D191F78D65}"/>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 name="Espace réservé du contenu 4">
            <a:extLst>
              <a:ext uri="{FF2B5EF4-FFF2-40B4-BE49-F238E27FC236}">
                <a16:creationId xmlns:a16="http://schemas.microsoft.com/office/drawing/2014/main" id="{8A275B95-722D-4764-A364-A4D537698035}"/>
              </a:ext>
            </a:extLst>
          </p:cNvPr>
          <p:cNvGraphicFramePr>
            <a:graphicFrameLocks/>
          </p:cNvGraphicFramePr>
          <p:nvPr>
            <p:extLst>
              <p:ext uri="{D42A27DB-BD31-4B8C-83A1-F6EECF244321}">
                <p14:modId xmlns:p14="http://schemas.microsoft.com/office/powerpoint/2010/main" val="3533253410"/>
              </p:ext>
            </p:extLst>
          </p:nvPr>
        </p:nvGraphicFramePr>
        <p:xfrm>
          <a:off x="60037" y="1432022"/>
          <a:ext cx="9061665" cy="4394158"/>
        </p:xfrm>
        <a:graphic>
          <a:graphicData uri="http://schemas.openxmlformats.org/drawingml/2006/table">
            <a:tbl>
              <a:tblPr>
                <a:effectLst>
                  <a:outerShdw blurRad="50800" dist="38100" dir="5400000" algn="t" rotWithShape="0">
                    <a:prstClr val="black">
                      <a:alpha val="40000"/>
                    </a:prstClr>
                  </a:outerShdw>
                </a:effectLst>
              </a:tblPr>
              <a:tblGrid>
                <a:gridCol w="3108960">
                  <a:extLst>
                    <a:ext uri="{9D8B030D-6E8A-4147-A177-3AD203B41FA5}">
                      <a16:colId xmlns:a16="http://schemas.microsoft.com/office/drawing/2014/main" val="20000"/>
                    </a:ext>
                  </a:extLst>
                </a:gridCol>
                <a:gridCol w="1438761">
                  <a:extLst>
                    <a:ext uri="{9D8B030D-6E8A-4147-A177-3AD203B41FA5}">
                      <a16:colId xmlns:a16="http://schemas.microsoft.com/office/drawing/2014/main" val="20001"/>
                    </a:ext>
                  </a:extLst>
                </a:gridCol>
                <a:gridCol w="1494972">
                  <a:extLst>
                    <a:ext uri="{9D8B030D-6E8A-4147-A177-3AD203B41FA5}">
                      <a16:colId xmlns:a16="http://schemas.microsoft.com/office/drawing/2014/main" val="20002"/>
                    </a:ext>
                  </a:extLst>
                </a:gridCol>
                <a:gridCol w="1926258">
                  <a:extLst>
                    <a:ext uri="{9D8B030D-6E8A-4147-A177-3AD203B41FA5}">
                      <a16:colId xmlns:a16="http://schemas.microsoft.com/office/drawing/2014/main" val="20003"/>
                    </a:ext>
                  </a:extLst>
                </a:gridCol>
                <a:gridCol w="1092714">
                  <a:extLst>
                    <a:ext uri="{9D8B030D-6E8A-4147-A177-3AD203B41FA5}">
                      <a16:colId xmlns:a16="http://schemas.microsoft.com/office/drawing/2014/main" val="20004"/>
                    </a:ext>
                  </a:extLst>
                </a:gridCol>
              </a:tblGrid>
              <a:tr h="86409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dirty="0">
                          <a:ln>
                            <a:noFill/>
                          </a:ln>
                          <a:solidFill>
                            <a:schemeClr val="bg2"/>
                          </a:solidFill>
                          <a:effectLst/>
                          <a:latin typeface="Arial Narrow" panose="020B0606020202030204" pitchFamily="34" charset="0"/>
                          <a:ea typeface="ＭＳ Ｐゴシック" pitchFamily="34" charset="-128"/>
                          <a:cs typeface="Candara"/>
                        </a:rPr>
                        <a:t>Outcome</a:t>
                      </a:r>
                    </a:p>
                  </a:txBody>
                  <a:tcPr marL="69797" marR="69797"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9325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a:ln>
                            <a:noFill/>
                          </a:ln>
                          <a:solidFill>
                            <a:schemeClr val="bg2"/>
                          </a:solidFill>
                          <a:effectLst/>
                          <a:latin typeface="Arial Narrow" panose="020B0606020202030204" pitchFamily="34" charset="0"/>
                          <a:ea typeface="ＭＳ Ｐゴシック" pitchFamily="34" charset="-128"/>
                          <a:cs typeface="Candara"/>
                        </a:rPr>
                        <a:t>Apixaban</a:t>
                      </a:r>
                    </a:p>
                    <a:p>
                      <a:pPr marL="0" marR="0" lvl="0" indent="0" algn="ctr"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a:ln>
                            <a:noFill/>
                          </a:ln>
                          <a:solidFill>
                            <a:schemeClr val="bg2"/>
                          </a:solidFill>
                          <a:effectLst/>
                          <a:latin typeface="Arial Narrow" panose="020B0606020202030204" pitchFamily="34" charset="0"/>
                          <a:ea typeface="ＭＳ Ｐゴシック" pitchFamily="34" charset="-128"/>
                          <a:cs typeface="Candara"/>
                        </a:rPr>
                        <a:t>(N=2808)</a:t>
                      </a:r>
                    </a:p>
                    <a:p>
                      <a:pPr marL="0" marR="0" lvl="0" indent="0" algn="ctr"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a:ln>
                            <a:noFill/>
                          </a:ln>
                          <a:solidFill>
                            <a:schemeClr val="bg2"/>
                          </a:solidFill>
                          <a:effectLst/>
                          <a:latin typeface="Arial Narrow" panose="020B0606020202030204" pitchFamily="34" charset="0"/>
                          <a:ea typeface="ＭＳ Ｐゴシック" pitchFamily="34" charset="-128"/>
                          <a:cs typeface="Candara"/>
                        </a:rPr>
                        <a:t>Event rate (%/yr)</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9325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a:ln>
                            <a:noFill/>
                          </a:ln>
                          <a:solidFill>
                            <a:schemeClr val="bg2"/>
                          </a:solidFill>
                          <a:effectLst/>
                          <a:latin typeface="Arial Narrow" panose="020B0606020202030204" pitchFamily="34" charset="0"/>
                          <a:ea typeface="ＭＳ Ｐゴシック" pitchFamily="34" charset="-128"/>
                          <a:cs typeface="Candara"/>
                        </a:rPr>
                        <a:t>ASA</a:t>
                      </a:r>
                    </a:p>
                    <a:p>
                      <a:pPr marL="0" marR="0" lvl="0" indent="0" algn="ctr"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a:ln>
                            <a:noFill/>
                          </a:ln>
                          <a:solidFill>
                            <a:schemeClr val="bg2"/>
                          </a:solidFill>
                          <a:effectLst/>
                          <a:latin typeface="Arial Narrow" panose="020B0606020202030204" pitchFamily="34" charset="0"/>
                          <a:ea typeface="ＭＳ Ｐゴシック" pitchFamily="34" charset="-128"/>
                          <a:cs typeface="Candara"/>
                        </a:rPr>
                        <a:t>(N=2791)</a:t>
                      </a:r>
                    </a:p>
                    <a:p>
                      <a:pPr marL="0" marR="0" lvl="0" indent="0" algn="ctr"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a:ln>
                            <a:noFill/>
                          </a:ln>
                          <a:solidFill>
                            <a:schemeClr val="bg2"/>
                          </a:solidFill>
                          <a:effectLst/>
                          <a:latin typeface="Arial Narrow" panose="020B0606020202030204" pitchFamily="34" charset="0"/>
                          <a:ea typeface="ＭＳ Ｐゴシック" pitchFamily="34" charset="-128"/>
                          <a:cs typeface="Candara"/>
                        </a:rPr>
                        <a:t> Event rate (%/yr)</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9325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2"/>
                          </a:solidFill>
                          <a:effectLst/>
                          <a:latin typeface="Arial Narrow" panose="020B0606020202030204" pitchFamily="34" charset="0"/>
                          <a:ea typeface="ＭＳ Ｐゴシック" pitchFamily="34" charset="-128"/>
                          <a:cs typeface="Candara"/>
                        </a:rPr>
                        <a:t>HR (95% CI)</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9325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2"/>
                          </a:solidFill>
                          <a:effectLst/>
                          <a:latin typeface="Arial Narrow" panose="020B0606020202030204" pitchFamily="34" charset="0"/>
                          <a:ea typeface="ＭＳ Ｐゴシック" pitchFamily="34" charset="-128"/>
                          <a:cs typeface="Candara"/>
                        </a:rPr>
                        <a:t>P value</a:t>
                      </a:r>
                    </a:p>
                  </a:txBody>
                  <a:tcPr marL="44973" marR="44973"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9325C"/>
                    </a:solidFill>
                  </a:tcPr>
                </a:tc>
                <a:extLst>
                  <a:ext uri="{0D108BD9-81ED-4DB2-BD59-A6C34878D82A}">
                    <a16:rowId xmlns:a16="http://schemas.microsoft.com/office/drawing/2014/main" val="10000"/>
                  </a:ext>
                </a:extLst>
              </a:tr>
              <a:tr h="4559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Primary safety outcome: Major bleeding</a:t>
                      </a:r>
                    </a:p>
                  </a:txBody>
                  <a:tcPr marL="44973" marR="44973"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1.4</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1.2</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1.13 (0.74–1.75)</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30C1D7"/>
                          </a:solidFill>
                          <a:effectLst/>
                          <a:latin typeface="Arial Narrow" panose="020B0606020202030204" pitchFamily="34" charset="0"/>
                          <a:ea typeface="ＭＳ Ｐゴシック" pitchFamily="34" charset="-128"/>
                          <a:cs typeface="Candara"/>
                        </a:rPr>
                        <a:t>0.57</a:t>
                      </a:r>
                    </a:p>
                  </a:txBody>
                  <a:tcPr marL="44973" marR="44973"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ysClr val="window" lastClr="FFFFFF">
                        <a:lumMod val="95000"/>
                      </a:sysClr>
                    </a:solidFill>
                  </a:tcPr>
                </a:tc>
                <a:extLst>
                  <a:ext uri="{0D108BD9-81ED-4DB2-BD59-A6C34878D82A}">
                    <a16:rowId xmlns:a16="http://schemas.microsoft.com/office/drawing/2014/main" val="10001"/>
                  </a:ext>
                </a:extLst>
              </a:tr>
              <a:tr h="4559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0975"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  Intracranial</a:t>
                      </a:r>
                    </a:p>
                  </a:txBody>
                  <a:tcPr marL="44973" marR="44973"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0.4</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0.4</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0.85 (0.38–1.90)</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30C1D7"/>
                          </a:solidFill>
                          <a:effectLst/>
                          <a:latin typeface="Arial Narrow" panose="020B0606020202030204" pitchFamily="34" charset="0"/>
                          <a:ea typeface="ＭＳ Ｐゴシック" pitchFamily="34" charset="-128"/>
                          <a:cs typeface="Candara"/>
                        </a:rPr>
                        <a:t>0.69</a:t>
                      </a:r>
                    </a:p>
                  </a:txBody>
                  <a:tcPr marL="44973" marR="44973"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extLst>
                  <a:ext uri="{0D108BD9-81ED-4DB2-BD59-A6C34878D82A}">
                    <a16:rowId xmlns:a16="http://schemas.microsoft.com/office/drawing/2014/main" val="10002"/>
                  </a:ext>
                </a:extLst>
              </a:tr>
              <a:tr h="4559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6700" marR="0" lvl="0" indent="0" algn="l" defTabSz="914400" rtl="0" eaLnBrk="1" fontAlgn="base" latinLnBrk="0" hangingPunct="1">
                        <a:lnSpc>
                          <a:spcPct val="100000"/>
                        </a:lnSpc>
                        <a:spcBef>
                          <a:spcPct val="0"/>
                        </a:spcBef>
                        <a:spcAft>
                          <a:spcPct val="0"/>
                        </a:spcAft>
                        <a:buClrTx/>
                        <a:buSzTx/>
                        <a:buFontTx/>
                        <a:buNone/>
                        <a:tabLst>
                          <a:tab pos="266700" algn="l"/>
                        </a:tabLst>
                      </a:pPr>
                      <a:r>
                        <a:rPr kumimoji="0" lang="en-US" sz="15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Extracranial or unclassified</a:t>
                      </a:r>
                    </a:p>
                  </a:txBody>
                  <a:tcPr marL="44973" marR="44973"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1.1</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0.9</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1.23 (0.74–2.05)</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30C1D7"/>
                          </a:solidFill>
                          <a:effectLst/>
                          <a:latin typeface="Arial Narrow" panose="020B0606020202030204" pitchFamily="34" charset="0"/>
                          <a:ea typeface="ＭＳ Ｐゴシック" pitchFamily="34" charset="-128"/>
                          <a:cs typeface="Candara"/>
                        </a:rPr>
                        <a:t>0.42</a:t>
                      </a:r>
                    </a:p>
                  </a:txBody>
                  <a:tcPr marL="44973" marR="44973"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extLst>
                  <a:ext uri="{0D108BD9-81ED-4DB2-BD59-A6C34878D82A}">
                    <a16:rowId xmlns:a16="http://schemas.microsoft.com/office/drawing/2014/main" val="10003"/>
                  </a:ext>
                </a:extLst>
              </a:tr>
              <a:tr h="4559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85850" marR="0" lvl="1" indent="-36195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Gastrointestinal</a:t>
                      </a:r>
                    </a:p>
                  </a:txBody>
                  <a:tcPr marL="44973" marR="44973"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0.4</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0.4</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0.86 (0.40–1.86)</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30C1D7"/>
                          </a:solidFill>
                          <a:effectLst/>
                          <a:latin typeface="Arial Narrow" panose="020B0606020202030204" pitchFamily="34" charset="0"/>
                          <a:ea typeface="ＭＳ Ｐゴシック" pitchFamily="34" charset="-128"/>
                          <a:cs typeface="Candara"/>
                        </a:rPr>
                        <a:t>0.71</a:t>
                      </a:r>
                    </a:p>
                  </a:txBody>
                  <a:tcPr marL="44973" marR="44973"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extLst>
                  <a:ext uri="{0D108BD9-81ED-4DB2-BD59-A6C34878D82A}">
                    <a16:rowId xmlns:a16="http://schemas.microsoft.com/office/drawing/2014/main" val="10004"/>
                  </a:ext>
                </a:extLst>
              </a:tr>
              <a:tr h="4559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85850" marR="0" lvl="1" indent="-36195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Non-gastrointestinal</a:t>
                      </a:r>
                    </a:p>
                  </a:txBody>
                  <a:tcPr marL="44973" marR="44973"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0.6</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0.4</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1.55 (0.77–3.12)</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30C1D7"/>
                          </a:solidFill>
                          <a:effectLst/>
                          <a:latin typeface="Arial Narrow" panose="020B0606020202030204" pitchFamily="34" charset="0"/>
                          <a:ea typeface="ＭＳ Ｐゴシック" pitchFamily="34" charset="-128"/>
                          <a:cs typeface="Candara"/>
                        </a:rPr>
                        <a:t>0.22</a:t>
                      </a:r>
                    </a:p>
                  </a:txBody>
                  <a:tcPr marL="44973" marR="44973"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extLst>
                  <a:ext uri="{0D108BD9-81ED-4DB2-BD59-A6C34878D82A}">
                    <a16:rowId xmlns:a16="http://schemas.microsoft.com/office/drawing/2014/main" val="10005"/>
                  </a:ext>
                </a:extLst>
              </a:tr>
              <a:tr h="4559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6670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Fatal*</a:t>
                      </a:r>
                    </a:p>
                  </a:txBody>
                  <a:tcPr marL="44973" marR="44973"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0.1</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0.2</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0.67 (0.19–2.37)</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30C1D7"/>
                          </a:solidFill>
                          <a:effectLst/>
                          <a:latin typeface="Arial Narrow" panose="020B0606020202030204" pitchFamily="34" charset="0"/>
                          <a:ea typeface="ＭＳ Ｐゴシック" pitchFamily="34" charset="-128"/>
                          <a:cs typeface="Candara"/>
                        </a:rPr>
                        <a:t>0.53</a:t>
                      </a:r>
                    </a:p>
                  </a:txBody>
                  <a:tcPr marL="44973" marR="44973"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extLst>
                  <a:ext uri="{0D108BD9-81ED-4DB2-BD59-A6C34878D82A}">
                    <a16:rowId xmlns:a16="http://schemas.microsoft.com/office/drawing/2014/main" val="10006"/>
                  </a:ext>
                </a:extLst>
              </a:tr>
              <a:tr h="4559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Clinically relevant non-major bleeding</a:t>
                      </a:r>
                    </a:p>
                  </a:txBody>
                  <a:tcPr marL="44973" marR="44973"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3.1</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2.7</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1.15 (0.86–1.54)</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30C1D7"/>
                          </a:solidFill>
                          <a:effectLst/>
                          <a:latin typeface="Arial Narrow" panose="020B0606020202030204" pitchFamily="34" charset="0"/>
                          <a:ea typeface="ＭＳ Ｐゴシック" pitchFamily="34" charset="-128"/>
                          <a:cs typeface="Candara"/>
                        </a:rPr>
                        <a:t>0.35</a:t>
                      </a:r>
                    </a:p>
                  </a:txBody>
                  <a:tcPr marL="44973" marR="44973"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ysClr val="window" lastClr="FFFFFF">
                        <a:lumMod val="95000"/>
                      </a:sysClr>
                    </a:solidFill>
                  </a:tcPr>
                </a:tc>
                <a:extLst>
                  <a:ext uri="{0D108BD9-81ED-4DB2-BD59-A6C34878D82A}">
                    <a16:rowId xmlns:a16="http://schemas.microsoft.com/office/drawing/2014/main" val="10007"/>
                  </a:ext>
                </a:extLst>
              </a:tr>
              <a:tr h="33831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Minor bleeding</a:t>
                      </a:r>
                    </a:p>
                  </a:txBody>
                  <a:tcPr marL="44973" marR="44973" marT="0" marB="0" anchor="ct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6.3</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5.0</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lumMod val="75000"/>
                            </a:schemeClr>
                          </a:solidFill>
                          <a:effectLst/>
                          <a:latin typeface="Arial Narrow" panose="020B0606020202030204" pitchFamily="34" charset="0"/>
                          <a:ea typeface="ＭＳ Ｐゴシック" pitchFamily="34" charset="-128"/>
                          <a:cs typeface="Candara"/>
                        </a:rPr>
                        <a:t>1.24 (1.00–1.53)</a:t>
                      </a:r>
                    </a:p>
                  </a:txBody>
                  <a:tcPr marL="44973" marR="44973" marT="0" marB="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30C1D7"/>
                          </a:solidFill>
                          <a:effectLst/>
                          <a:latin typeface="Arial Narrow" panose="020B0606020202030204" pitchFamily="34" charset="0"/>
                          <a:ea typeface="ＭＳ Ｐゴシック" pitchFamily="34" charset="-128"/>
                          <a:cs typeface="Candara"/>
                        </a:rPr>
                        <a:t>0.05</a:t>
                      </a:r>
                    </a:p>
                  </a:txBody>
                  <a:tcPr marL="44973" marR="44973" marT="0" marB="0" anchor="ct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lumMod val="95000"/>
                      </a:sysClr>
                    </a:solidFill>
                  </a:tcPr>
                </a:tc>
                <a:extLst>
                  <a:ext uri="{0D108BD9-81ED-4DB2-BD59-A6C34878D82A}">
                    <a16:rowId xmlns:a16="http://schemas.microsoft.com/office/drawing/2014/main" val="10008"/>
                  </a:ext>
                </a:extLst>
              </a:tr>
            </a:tbl>
          </a:graphicData>
        </a:graphic>
      </p:graphicFrame>
      <p:sp>
        <p:nvSpPr>
          <p:cNvPr id="15" name="Rectangle 3">
            <a:extLst>
              <a:ext uri="{FF2B5EF4-FFF2-40B4-BE49-F238E27FC236}">
                <a16:creationId xmlns:a16="http://schemas.microsoft.com/office/drawing/2014/main" id="{50509D29-397A-42F4-AC9D-781DE3981D92}"/>
              </a:ext>
            </a:extLst>
          </p:cNvPr>
          <p:cNvSpPr>
            <a:spLocks noChangeArrowheads="1"/>
          </p:cNvSpPr>
          <p:nvPr/>
        </p:nvSpPr>
        <p:spPr bwMode="gray">
          <a:xfrm>
            <a:off x="101602" y="5872686"/>
            <a:ext cx="6229917" cy="135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0800" algn="ctr">
                <a:solidFill>
                  <a:srgbClr val="000000"/>
                </a:solidFill>
                <a:miter lim="800000"/>
                <a:headEnd/>
                <a:tailEnd/>
              </a14:hiddenLine>
            </a:ext>
          </a:extLst>
        </p:spPr>
        <p:txBody>
          <a:bodyPr wrap="square" lIns="0" tIns="0" rIns="0" bIns="0" anchor="b">
            <a:spAutoFit/>
          </a:bodyPr>
          <a:lstStyle/>
          <a:p>
            <a:pPr algn="l" defTabSz="933139" rtl="0" fontAlgn="base">
              <a:lnSpc>
                <a:spcPct val="80000"/>
              </a:lnSpc>
              <a:spcBef>
                <a:spcPct val="20000"/>
              </a:spcBef>
              <a:spcAft>
                <a:spcPct val="0"/>
              </a:spcAft>
            </a:pPr>
            <a:r>
              <a:rPr lang="en-GB" sz="1100" dirty="0">
                <a:solidFill>
                  <a:srgbClr val="737373">
                    <a:lumMod val="75000"/>
                  </a:srgbClr>
                </a:solidFill>
                <a:latin typeface="Arial Narrow" panose="020B0606020202030204" pitchFamily="34" charset="0"/>
              </a:rPr>
              <a:t>*Bleeding events were reported as fatal by the investigator and were confirmed at adjudication</a:t>
            </a:r>
          </a:p>
        </p:txBody>
      </p:sp>
    </p:spTree>
    <p:extLst>
      <p:ext uri="{BB962C8B-B14F-4D97-AF65-F5344CB8AC3E}">
        <p14:creationId xmlns:p14="http://schemas.microsoft.com/office/powerpoint/2010/main" val="995301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1069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1519" y="327647"/>
            <a:ext cx="2608993" cy="1027680"/>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2827" y="0"/>
            <a:ext cx="6867311" cy="1569660"/>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AVERROES </a:t>
            </a:r>
          </a:p>
          <a:p>
            <a:pPr lvl="0">
              <a:defRPr/>
            </a:pPr>
            <a:r>
              <a:rPr lang="en-CA" sz="2800" b="1" dirty="0">
                <a:solidFill>
                  <a:srgbClr val="356AC1"/>
                </a:solidFill>
                <a:latin typeface="Arial Narrow" panose="020B0606020202030204" pitchFamily="34" charset="0"/>
                <a:cs typeface="Aharoni" panose="02010803020104030203" pitchFamily="2" charset="-79"/>
              </a:rPr>
              <a:t>Patients on Apixaban were less likely to discontinue the drug than patients on ASA </a:t>
            </a:r>
          </a:p>
        </p:txBody>
      </p:sp>
      <p:graphicFrame>
        <p:nvGraphicFramePr>
          <p:cNvPr id="28" name="Chart 27">
            <a:extLst>
              <a:ext uri="{FF2B5EF4-FFF2-40B4-BE49-F238E27FC236}">
                <a16:creationId xmlns:a16="http://schemas.microsoft.com/office/drawing/2014/main" id="{8FD8839C-4C1D-48E6-AEE5-0B5478BEA6E4}"/>
              </a:ext>
            </a:extLst>
          </p:cNvPr>
          <p:cNvGraphicFramePr/>
          <p:nvPr>
            <p:extLst/>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4" name="Chart 93">
            <a:extLst>
              <a:ext uri="{FF2B5EF4-FFF2-40B4-BE49-F238E27FC236}">
                <a16:creationId xmlns:a16="http://schemas.microsoft.com/office/drawing/2014/main" id="{485620CD-D5C0-46F0-97A3-35A0C1E4DBDC}"/>
              </a:ext>
            </a:extLst>
          </p:cNvPr>
          <p:cNvGraphicFramePr/>
          <p:nvPr/>
        </p:nvGraphicFramePr>
        <p:xfrm>
          <a:off x="2213681" y="4721243"/>
          <a:ext cx="1679757" cy="156707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5" name="Chart 94">
            <a:extLst>
              <a:ext uri="{FF2B5EF4-FFF2-40B4-BE49-F238E27FC236}">
                <a16:creationId xmlns:a16="http://schemas.microsoft.com/office/drawing/2014/main" id="{402C30C1-2AF7-411F-87F4-73D191F78D65}"/>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 name="Chart 3">
            <a:extLst>
              <a:ext uri="{FF2B5EF4-FFF2-40B4-BE49-F238E27FC236}">
                <a16:creationId xmlns:a16="http://schemas.microsoft.com/office/drawing/2014/main" id="{7A3DA613-0B60-4E3C-9CF8-AC4D1440EABC}"/>
              </a:ext>
            </a:extLst>
          </p:cNvPr>
          <p:cNvGraphicFramePr/>
          <p:nvPr>
            <p:extLst>
              <p:ext uri="{D42A27DB-BD31-4B8C-83A1-F6EECF244321}">
                <p14:modId xmlns:p14="http://schemas.microsoft.com/office/powerpoint/2010/main" val="2214709736"/>
              </p:ext>
            </p:extLst>
          </p:nvPr>
        </p:nvGraphicFramePr>
        <p:xfrm>
          <a:off x="914400" y="2167781"/>
          <a:ext cx="7065818" cy="3710943"/>
        </p:xfrm>
        <a:graphic>
          <a:graphicData uri="http://schemas.openxmlformats.org/drawingml/2006/chart">
            <c:chart xmlns:c="http://schemas.openxmlformats.org/drawingml/2006/chart" xmlns:r="http://schemas.openxmlformats.org/officeDocument/2006/relationships" r:id="rId9"/>
          </a:graphicData>
        </a:graphic>
      </p:graphicFrame>
      <p:sp>
        <p:nvSpPr>
          <p:cNvPr id="16" name="Rectangle 15">
            <a:extLst>
              <a:ext uri="{FF2B5EF4-FFF2-40B4-BE49-F238E27FC236}">
                <a16:creationId xmlns:a16="http://schemas.microsoft.com/office/drawing/2014/main" id="{844F75EC-B599-478C-9DF1-3E83A541BE2C}"/>
              </a:ext>
            </a:extLst>
          </p:cNvPr>
          <p:cNvSpPr>
            <a:spLocks noChangeArrowheads="1"/>
          </p:cNvSpPr>
          <p:nvPr/>
        </p:nvSpPr>
        <p:spPr bwMode="auto">
          <a:xfrm>
            <a:off x="2611958" y="3156481"/>
            <a:ext cx="902760" cy="424728"/>
          </a:xfrm>
          <a:prstGeom prst="rect">
            <a:avLst/>
          </a:prstGeom>
          <a:noFill/>
          <a:ln w="9525">
            <a:noFill/>
            <a:miter lim="800000"/>
            <a:headEnd/>
            <a:tailEnd/>
          </a:ln>
        </p:spPr>
        <p:txBody>
          <a:bodyPr wrap="none" lIns="91414" tIns="45718" rIns="91414" bIns="45718">
            <a:spAutoFit/>
          </a:bodyPr>
          <a:lstStyle/>
          <a:p>
            <a:pPr algn="ctr" fontAlgn="base">
              <a:lnSpc>
                <a:spcPct val="90000"/>
              </a:lnSpc>
              <a:spcBef>
                <a:spcPct val="30000"/>
              </a:spcBef>
              <a:spcAft>
                <a:spcPct val="0"/>
              </a:spcAft>
              <a:buClr>
                <a:srgbClr val="FF9900"/>
              </a:buClr>
              <a:buFont typeface="Wingdings" pitchFamily="2" charset="2"/>
              <a:buNone/>
              <a:defRPr/>
            </a:pPr>
            <a:r>
              <a:rPr lang="en-GB" sz="2400" b="1" dirty="0">
                <a:solidFill>
                  <a:schemeClr val="tx1">
                    <a:lumMod val="75000"/>
                    <a:lumOff val="25000"/>
                  </a:schemeClr>
                </a:solidFill>
                <a:latin typeface="Arial Narrow" panose="020B0606020202030204" pitchFamily="34" charset="0"/>
                <a:ea typeface="ＭＳ Ｐゴシック" pitchFamily="34" charset="-128"/>
              </a:rPr>
              <a:t>17.9%</a:t>
            </a:r>
          </a:p>
        </p:txBody>
      </p:sp>
      <p:sp>
        <p:nvSpPr>
          <p:cNvPr id="17" name="Rectangle 15">
            <a:extLst>
              <a:ext uri="{FF2B5EF4-FFF2-40B4-BE49-F238E27FC236}">
                <a16:creationId xmlns:a16="http://schemas.microsoft.com/office/drawing/2014/main" id="{A3C11622-2906-4AC0-94A9-FB444FAC7FE1}"/>
              </a:ext>
            </a:extLst>
          </p:cNvPr>
          <p:cNvSpPr>
            <a:spLocks noChangeArrowheads="1"/>
          </p:cNvSpPr>
          <p:nvPr/>
        </p:nvSpPr>
        <p:spPr bwMode="auto">
          <a:xfrm>
            <a:off x="5880139" y="2888785"/>
            <a:ext cx="902759" cy="424728"/>
          </a:xfrm>
          <a:prstGeom prst="rect">
            <a:avLst/>
          </a:prstGeom>
          <a:noFill/>
          <a:ln w="9525">
            <a:noFill/>
            <a:miter lim="800000"/>
            <a:headEnd/>
            <a:tailEnd/>
          </a:ln>
        </p:spPr>
        <p:txBody>
          <a:bodyPr wrap="none" lIns="91414" tIns="45718" rIns="91414" bIns="45718">
            <a:spAutoFit/>
          </a:bodyPr>
          <a:lstStyle/>
          <a:p>
            <a:pPr algn="ctr" fontAlgn="base">
              <a:lnSpc>
                <a:spcPct val="90000"/>
              </a:lnSpc>
              <a:spcBef>
                <a:spcPct val="30000"/>
              </a:spcBef>
              <a:spcAft>
                <a:spcPct val="0"/>
              </a:spcAft>
              <a:buClr>
                <a:srgbClr val="FF9900"/>
              </a:buClr>
              <a:buFont typeface="Wingdings" pitchFamily="2" charset="2"/>
              <a:buNone/>
              <a:defRPr/>
            </a:pPr>
            <a:r>
              <a:rPr lang="en-GB" sz="2400" b="1" dirty="0">
                <a:solidFill>
                  <a:schemeClr val="tx1">
                    <a:lumMod val="75000"/>
                    <a:lumOff val="25000"/>
                  </a:schemeClr>
                </a:solidFill>
                <a:latin typeface="Arial Narrow" panose="020B0606020202030204" pitchFamily="34" charset="0"/>
                <a:ea typeface="ＭＳ Ｐゴシック" pitchFamily="34" charset="-128"/>
              </a:rPr>
              <a:t>20.5%</a:t>
            </a:r>
          </a:p>
        </p:txBody>
      </p:sp>
      <p:grpSp>
        <p:nvGrpSpPr>
          <p:cNvPr id="18" name="Group 17">
            <a:extLst>
              <a:ext uri="{FF2B5EF4-FFF2-40B4-BE49-F238E27FC236}">
                <a16:creationId xmlns:a16="http://schemas.microsoft.com/office/drawing/2014/main" id="{7700327B-28CF-46E7-88CF-D221D967F451}"/>
              </a:ext>
            </a:extLst>
          </p:cNvPr>
          <p:cNvGrpSpPr/>
          <p:nvPr/>
        </p:nvGrpSpPr>
        <p:grpSpPr>
          <a:xfrm>
            <a:off x="3803326" y="3161411"/>
            <a:ext cx="1645920" cy="357191"/>
            <a:chOff x="4149453" y="2949100"/>
            <a:chExt cx="1214446" cy="357191"/>
          </a:xfrm>
        </p:grpSpPr>
        <p:cxnSp>
          <p:nvCxnSpPr>
            <p:cNvPr id="19" name="Straight Arrow Connector 18">
              <a:extLst>
                <a:ext uri="{FF2B5EF4-FFF2-40B4-BE49-F238E27FC236}">
                  <a16:creationId xmlns:a16="http://schemas.microsoft.com/office/drawing/2014/main" id="{879592F1-5775-4EA4-8BBC-38ADD0013B03}"/>
                </a:ext>
              </a:extLst>
            </p:cNvPr>
            <p:cNvCxnSpPr/>
            <p:nvPr/>
          </p:nvCxnSpPr>
          <p:spPr>
            <a:xfrm rot="5400000">
              <a:off x="3978002" y="3126902"/>
              <a:ext cx="357191" cy="1588"/>
            </a:xfrm>
            <a:prstGeom prst="straightConnector1">
              <a:avLst/>
            </a:prstGeom>
            <a:noFill/>
            <a:ln w="25400" cap="flat" cmpd="sng" algn="ctr">
              <a:solidFill>
                <a:sysClr val="windowText" lastClr="000000">
                  <a:lumMod val="50000"/>
                </a:sysClr>
              </a:solidFill>
              <a:prstDash val="solid"/>
              <a:tailEnd type="triangle" w="lg" len="med"/>
            </a:ln>
            <a:effectLst/>
          </p:spPr>
        </p:cxnSp>
        <p:cxnSp>
          <p:nvCxnSpPr>
            <p:cNvPr id="20" name="Straight Connector 19">
              <a:extLst>
                <a:ext uri="{FF2B5EF4-FFF2-40B4-BE49-F238E27FC236}">
                  <a16:creationId xmlns:a16="http://schemas.microsoft.com/office/drawing/2014/main" id="{9273427A-29C9-46BA-9041-621072293AAE}"/>
                </a:ext>
              </a:extLst>
            </p:cNvPr>
            <p:cNvCxnSpPr/>
            <p:nvPr/>
          </p:nvCxnSpPr>
          <p:spPr>
            <a:xfrm>
              <a:off x="4149453" y="2955450"/>
              <a:ext cx="1214446" cy="1588"/>
            </a:xfrm>
            <a:prstGeom prst="line">
              <a:avLst/>
            </a:prstGeom>
            <a:noFill/>
            <a:ln w="25400" cap="flat" cmpd="sng" algn="ctr">
              <a:solidFill>
                <a:sysClr val="windowText" lastClr="000000">
                  <a:lumMod val="50000"/>
                </a:sysClr>
              </a:solidFill>
              <a:prstDash val="solid"/>
            </a:ln>
            <a:effectLst/>
          </p:spPr>
        </p:cxnSp>
        <p:cxnSp>
          <p:nvCxnSpPr>
            <p:cNvPr id="21" name="Straight Connector 20">
              <a:extLst>
                <a:ext uri="{FF2B5EF4-FFF2-40B4-BE49-F238E27FC236}">
                  <a16:creationId xmlns:a16="http://schemas.microsoft.com/office/drawing/2014/main" id="{A857C118-279A-4255-871E-DAC1F713E3C2}"/>
                </a:ext>
              </a:extLst>
            </p:cNvPr>
            <p:cNvCxnSpPr/>
            <p:nvPr/>
          </p:nvCxnSpPr>
          <p:spPr>
            <a:xfrm rot="5400000">
              <a:off x="5286111" y="3020538"/>
              <a:ext cx="142876" cy="1588"/>
            </a:xfrm>
            <a:prstGeom prst="line">
              <a:avLst/>
            </a:prstGeom>
            <a:noFill/>
            <a:ln w="25400" cap="flat" cmpd="sng" algn="ctr">
              <a:solidFill>
                <a:sysClr val="windowText" lastClr="000000">
                  <a:lumMod val="50000"/>
                </a:sysClr>
              </a:solidFill>
              <a:prstDash val="solid"/>
            </a:ln>
            <a:effectLst/>
          </p:spPr>
        </p:cxnSp>
      </p:grpSp>
      <p:sp>
        <p:nvSpPr>
          <p:cNvPr id="22" name="Rectangle 21">
            <a:extLst>
              <a:ext uri="{FF2B5EF4-FFF2-40B4-BE49-F238E27FC236}">
                <a16:creationId xmlns:a16="http://schemas.microsoft.com/office/drawing/2014/main" id="{7E4DCD92-59A5-4561-9485-5FD6C50D1D83}"/>
              </a:ext>
            </a:extLst>
          </p:cNvPr>
          <p:cNvSpPr/>
          <p:nvPr/>
        </p:nvSpPr>
        <p:spPr bwMode="auto">
          <a:xfrm>
            <a:off x="2213681" y="5548170"/>
            <a:ext cx="1722640" cy="313932"/>
          </a:xfrm>
          <a:prstGeom prst="rect">
            <a:avLst/>
          </a:prstGeom>
          <a:solidFill>
            <a:schemeClr val="bg1"/>
          </a:solidFill>
        </p:spPr>
        <p:txBody>
          <a:bodyPr wrap="square">
            <a:spAutoFit/>
          </a:bodyPr>
          <a:lstStyle/>
          <a:p>
            <a:pPr marL="0" marR="0" lvl="0" indent="0" algn="ctr" defTabSz="914400" eaLnBrk="1" fontAlgn="base" latinLnBrk="0" hangingPunct="1">
              <a:lnSpc>
                <a:spcPct val="90000"/>
              </a:lnSpc>
              <a:spcBef>
                <a:spcPct val="30000"/>
              </a:spcBef>
              <a:spcAft>
                <a:spcPct val="0"/>
              </a:spcAft>
              <a:buClr>
                <a:srgbClr val="FF9900"/>
              </a:buClr>
              <a:buSzTx/>
              <a:buFont typeface="Wingdings" pitchFamily="2" charset="2"/>
              <a:buNone/>
              <a:tabLst/>
              <a:defRPr/>
            </a:pPr>
            <a:r>
              <a:rPr kumimoji="0" lang="en-GB" sz="1600" b="1"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a typeface="ＭＳ Ｐゴシック" pitchFamily="34" charset="-128"/>
              </a:rPr>
              <a:t>Apixaban (n=2808)</a:t>
            </a:r>
            <a:endParaRPr kumimoji="0" lang="fr-FR" sz="16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a typeface="ＭＳ Ｐゴシック" pitchFamily="34" charset="-128"/>
            </a:endParaRPr>
          </a:p>
        </p:txBody>
      </p:sp>
      <p:sp>
        <p:nvSpPr>
          <p:cNvPr id="23" name="Rectangle 22">
            <a:extLst>
              <a:ext uri="{FF2B5EF4-FFF2-40B4-BE49-F238E27FC236}">
                <a16:creationId xmlns:a16="http://schemas.microsoft.com/office/drawing/2014/main" id="{2F01649E-D0CC-49E8-9ABF-19E1CB3E3D02}"/>
              </a:ext>
            </a:extLst>
          </p:cNvPr>
          <p:cNvSpPr/>
          <p:nvPr/>
        </p:nvSpPr>
        <p:spPr bwMode="auto">
          <a:xfrm>
            <a:off x="5414477" y="5555394"/>
            <a:ext cx="1737360" cy="313932"/>
          </a:xfrm>
          <a:prstGeom prst="rect">
            <a:avLst/>
          </a:prstGeom>
          <a:solidFill>
            <a:schemeClr val="bg1"/>
          </a:solidFill>
        </p:spPr>
        <p:txBody>
          <a:bodyPr>
            <a:spAutoFit/>
          </a:bodyPr>
          <a:lstStyle/>
          <a:p>
            <a:pPr marL="0" marR="0" lvl="0" indent="0" algn="ctr" defTabSz="914400" eaLnBrk="1" fontAlgn="base" latinLnBrk="0" hangingPunct="1">
              <a:lnSpc>
                <a:spcPct val="90000"/>
              </a:lnSpc>
              <a:spcBef>
                <a:spcPct val="30000"/>
              </a:spcBef>
              <a:spcAft>
                <a:spcPct val="0"/>
              </a:spcAft>
              <a:buClr>
                <a:srgbClr val="FF9900"/>
              </a:buClr>
              <a:buSzTx/>
              <a:buFont typeface="Wingdings" pitchFamily="2" charset="2"/>
              <a:buNone/>
              <a:tabLst/>
              <a:defRPr/>
            </a:pPr>
            <a:r>
              <a:rPr kumimoji="0" lang="en-GB" sz="1600" b="1"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a typeface="ＭＳ Ｐゴシック" pitchFamily="34" charset="-128"/>
              </a:rPr>
              <a:t>ASA (n=2791)</a:t>
            </a:r>
            <a:endParaRPr kumimoji="0" lang="fr-FR" sz="16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a typeface="ＭＳ Ｐゴシック" pitchFamily="34" charset="-128"/>
            </a:endParaRPr>
          </a:p>
        </p:txBody>
      </p:sp>
      <p:sp>
        <p:nvSpPr>
          <p:cNvPr id="5" name="Rectangle 4">
            <a:extLst>
              <a:ext uri="{FF2B5EF4-FFF2-40B4-BE49-F238E27FC236}">
                <a16:creationId xmlns:a16="http://schemas.microsoft.com/office/drawing/2014/main" id="{F4727196-DCD9-42CB-A9B3-21464A53F7D1}"/>
              </a:ext>
            </a:extLst>
          </p:cNvPr>
          <p:cNvSpPr/>
          <p:nvPr/>
        </p:nvSpPr>
        <p:spPr>
          <a:xfrm>
            <a:off x="-6448" y="1685141"/>
            <a:ext cx="9150448" cy="400110"/>
          </a:xfrm>
          <a:prstGeom prst="rect">
            <a:avLst/>
          </a:prstGeom>
        </p:spPr>
        <p:txBody>
          <a:bodyPr wrap="square">
            <a:spAutoFit/>
          </a:bodyPr>
          <a:lstStyle/>
          <a:p>
            <a:pPr marL="342900" indent="-342900" algn="ctr" defTabSz="914400">
              <a:spcBef>
                <a:spcPct val="20000"/>
              </a:spcBef>
              <a:defRPr/>
            </a:pPr>
            <a:r>
              <a:rPr lang="en-GB" sz="2000" b="1" dirty="0">
                <a:solidFill>
                  <a:sysClr val="windowText" lastClr="000000"/>
                </a:solidFill>
                <a:latin typeface="Arial Narrow" panose="020B0606020202030204" pitchFamily="34" charset="0"/>
              </a:rPr>
              <a:t>DSMB terminated study early due to a clear benefit (&gt;4 SD) for Apixaban</a:t>
            </a:r>
          </a:p>
        </p:txBody>
      </p:sp>
      <p:sp>
        <p:nvSpPr>
          <p:cNvPr id="25" name="Rectangle 47">
            <a:extLst>
              <a:ext uri="{FF2B5EF4-FFF2-40B4-BE49-F238E27FC236}">
                <a16:creationId xmlns:a16="http://schemas.microsoft.com/office/drawing/2014/main" id="{505E352F-738A-4689-ABB9-7B7490F88770}"/>
              </a:ext>
            </a:extLst>
          </p:cNvPr>
          <p:cNvSpPr>
            <a:spLocks noChangeArrowheads="1"/>
          </p:cNvSpPr>
          <p:nvPr/>
        </p:nvSpPr>
        <p:spPr bwMode="auto">
          <a:xfrm>
            <a:off x="1512297" y="2219134"/>
            <a:ext cx="6463615" cy="609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14" tIns="45718" rIns="91414" bIns="45718">
            <a:spAutoFit/>
          </a:bodyPr>
          <a:lstStyle>
            <a:lvl1pPr eaLnBrk="0" hangingPunct="0">
              <a:defRPr sz="1000">
                <a:solidFill>
                  <a:schemeClr val="tx1"/>
                </a:solidFill>
                <a:latin typeface="Arial" pitchFamily="34" charset="0"/>
                <a:ea typeface="ＭＳ Ｐゴシック" pitchFamily="34" charset="-128"/>
              </a:defRPr>
            </a:lvl1pPr>
            <a:lvl2pPr marL="742950" indent="-285750" eaLnBrk="0" hangingPunct="0">
              <a:defRPr sz="1000">
                <a:solidFill>
                  <a:schemeClr val="tx1"/>
                </a:solidFill>
                <a:latin typeface="Arial" pitchFamily="34" charset="0"/>
                <a:ea typeface="ＭＳ Ｐゴシック" pitchFamily="34" charset="-128"/>
              </a:defRPr>
            </a:lvl2pPr>
            <a:lvl3pPr marL="1143000" indent="-228600" eaLnBrk="0" hangingPunct="0">
              <a:defRPr sz="1000">
                <a:solidFill>
                  <a:schemeClr val="tx1"/>
                </a:solidFill>
                <a:latin typeface="Arial" pitchFamily="34" charset="0"/>
                <a:ea typeface="ＭＳ Ｐゴシック" pitchFamily="34" charset="-128"/>
              </a:defRPr>
            </a:lvl3pPr>
            <a:lvl4pPr marL="1600200" indent="-228600" eaLnBrk="0" hangingPunct="0">
              <a:defRPr sz="1000">
                <a:solidFill>
                  <a:schemeClr val="tx1"/>
                </a:solidFill>
                <a:latin typeface="Arial" pitchFamily="34" charset="0"/>
                <a:ea typeface="ＭＳ Ｐゴシック" pitchFamily="34" charset="-128"/>
              </a:defRPr>
            </a:lvl4pPr>
            <a:lvl5pPr marL="2057400" indent="-228600" eaLnBrk="0" hangingPunct="0">
              <a:defRPr sz="1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9pPr>
          </a:lstStyle>
          <a:p>
            <a:pPr algn="ctr" eaLnBrk="1" fontAlgn="base" hangingPunct="1">
              <a:lnSpc>
                <a:spcPct val="90000"/>
              </a:lnSpc>
              <a:spcBef>
                <a:spcPct val="30000"/>
              </a:spcBef>
              <a:spcAft>
                <a:spcPct val="0"/>
              </a:spcAft>
              <a:buClr>
                <a:srgbClr val="FF9900"/>
              </a:buClr>
              <a:buFont typeface="Wingdings" pitchFamily="2" charset="2"/>
              <a:buNone/>
              <a:defRPr/>
            </a:pPr>
            <a:r>
              <a:rPr lang="en-US" altLang="en-US" sz="1600" b="1" kern="0" dirty="0">
                <a:latin typeface="Arial Narrow" panose="020B0606020202030204" pitchFamily="34" charset="0"/>
              </a:rPr>
              <a:t>Permanent discontinuation rate at 2 years (%/</a:t>
            </a:r>
            <a:r>
              <a:rPr lang="en-US" altLang="en-US" sz="1600" b="1" kern="0" dirty="0" err="1">
                <a:latin typeface="Arial Narrow" panose="020B0606020202030204" pitchFamily="34" charset="0"/>
              </a:rPr>
              <a:t>yr</a:t>
            </a:r>
            <a:r>
              <a:rPr lang="en-US" altLang="en-US" sz="1600" b="1" kern="0" dirty="0">
                <a:latin typeface="Arial Narrow" panose="020B0606020202030204" pitchFamily="34" charset="0"/>
              </a:rPr>
              <a:t>)</a:t>
            </a:r>
          </a:p>
          <a:p>
            <a:pPr algn="ctr" eaLnBrk="1" fontAlgn="base" hangingPunct="1">
              <a:lnSpc>
                <a:spcPct val="90000"/>
              </a:lnSpc>
              <a:spcBef>
                <a:spcPct val="30000"/>
              </a:spcBef>
              <a:spcAft>
                <a:spcPct val="0"/>
              </a:spcAft>
              <a:buClr>
                <a:srgbClr val="FF9900"/>
              </a:buClr>
              <a:defRPr/>
            </a:pPr>
            <a:r>
              <a:rPr lang="en-GB" sz="1600" b="1" dirty="0">
                <a:latin typeface="Arial Narrow" panose="020B0606020202030204" pitchFamily="34" charset="0"/>
              </a:rPr>
              <a:t>HR=0.88 (0.78–0.99), P=0.03</a:t>
            </a:r>
            <a:r>
              <a:rPr lang="en-US" altLang="en-US" sz="1600" b="1" kern="0" dirty="0">
                <a:latin typeface="Arial Narrow" panose="020B0606020202030204" pitchFamily="34" charset="0"/>
              </a:rPr>
              <a:t> </a:t>
            </a:r>
          </a:p>
        </p:txBody>
      </p:sp>
      <p:sp>
        <p:nvSpPr>
          <p:cNvPr id="26" name="TextBox 47">
            <a:extLst>
              <a:ext uri="{FF2B5EF4-FFF2-40B4-BE49-F238E27FC236}">
                <a16:creationId xmlns:a16="http://schemas.microsoft.com/office/drawing/2014/main" id="{9B1BA93F-9E9E-4307-9D46-FFD40338E816}"/>
              </a:ext>
            </a:extLst>
          </p:cNvPr>
          <p:cNvSpPr txBox="1">
            <a:spLocks noChangeArrowheads="1"/>
          </p:cNvSpPr>
          <p:nvPr/>
        </p:nvSpPr>
        <p:spPr bwMode="auto">
          <a:xfrm rot="16200000">
            <a:off x="-994798" y="3803721"/>
            <a:ext cx="3540039" cy="244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14" tIns="45718" rIns="91414" bIns="45718">
            <a:spAutoFit/>
          </a:bodyPr>
          <a:lstStyle>
            <a:lvl1pPr eaLnBrk="0" hangingPunct="0">
              <a:defRPr sz="1000">
                <a:solidFill>
                  <a:schemeClr val="tx1"/>
                </a:solidFill>
                <a:latin typeface="Arial" pitchFamily="34" charset="0"/>
                <a:ea typeface="ＭＳ Ｐゴシック" pitchFamily="34" charset="-128"/>
              </a:defRPr>
            </a:lvl1pPr>
            <a:lvl2pPr marL="742950" indent="-285750" eaLnBrk="0" hangingPunct="0">
              <a:defRPr sz="1000">
                <a:solidFill>
                  <a:schemeClr val="tx1"/>
                </a:solidFill>
                <a:latin typeface="Arial" pitchFamily="34" charset="0"/>
                <a:ea typeface="ＭＳ Ｐゴシック" pitchFamily="34" charset="-128"/>
              </a:defRPr>
            </a:lvl2pPr>
            <a:lvl3pPr marL="1143000" indent="-228600" eaLnBrk="0" hangingPunct="0">
              <a:defRPr sz="1000">
                <a:solidFill>
                  <a:schemeClr val="tx1"/>
                </a:solidFill>
                <a:latin typeface="Arial" pitchFamily="34" charset="0"/>
                <a:ea typeface="ＭＳ Ｐゴシック" pitchFamily="34" charset="-128"/>
              </a:defRPr>
            </a:lvl3pPr>
            <a:lvl4pPr marL="1600200" indent="-228600" eaLnBrk="0" hangingPunct="0">
              <a:defRPr sz="1000">
                <a:solidFill>
                  <a:schemeClr val="tx1"/>
                </a:solidFill>
                <a:latin typeface="Arial" pitchFamily="34" charset="0"/>
                <a:ea typeface="ＭＳ Ｐゴシック" pitchFamily="34" charset="-128"/>
              </a:defRPr>
            </a:lvl4pPr>
            <a:lvl5pPr marL="2057400" indent="-228600" eaLnBrk="0" hangingPunct="0">
              <a:defRPr sz="1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9pPr>
          </a:lstStyle>
          <a:p>
            <a:pPr algn="ctr" eaLnBrk="1" fontAlgn="base" hangingPunct="1">
              <a:lnSpc>
                <a:spcPct val="90000"/>
              </a:lnSpc>
              <a:spcBef>
                <a:spcPct val="30000"/>
              </a:spcBef>
              <a:spcAft>
                <a:spcPct val="0"/>
              </a:spcAft>
              <a:buClr>
                <a:srgbClr val="FF9900"/>
              </a:buClr>
              <a:buFont typeface="Wingdings" pitchFamily="2" charset="2"/>
              <a:buNone/>
              <a:defRPr/>
            </a:pPr>
            <a:r>
              <a:rPr lang="en-GB" altLang="en-US" sz="1100" b="1" kern="0" dirty="0">
                <a:solidFill>
                  <a:srgbClr val="737373">
                    <a:lumMod val="75000"/>
                  </a:srgbClr>
                </a:solidFill>
                <a:latin typeface="Arial Narrow" panose="020B0606020202030204" pitchFamily="34" charset="0"/>
              </a:rPr>
              <a:t>% of patients discontinuing study drug before end of study</a:t>
            </a:r>
          </a:p>
        </p:txBody>
      </p:sp>
      <p:sp>
        <p:nvSpPr>
          <p:cNvPr id="6" name="Rectangle 5">
            <a:extLst>
              <a:ext uri="{FF2B5EF4-FFF2-40B4-BE49-F238E27FC236}">
                <a16:creationId xmlns:a16="http://schemas.microsoft.com/office/drawing/2014/main" id="{EB05BC8B-8BAA-4830-9D1B-5C2C41EAD743}"/>
              </a:ext>
            </a:extLst>
          </p:cNvPr>
          <p:cNvSpPr/>
          <p:nvPr/>
        </p:nvSpPr>
        <p:spPr>
          <a:xfrm>
            <a:off x="0" y="5847071"/>
            <a:ext cx="8989038" cy="338554"/>
          </a:xfrm>
          <a:prstGeom prst="rect">
            <a:avLst/>
          </a:prstGeom>
        </p:spPr>
        <p:txBody>
          <a:bodyPr wrap="square">
            <a:spAutoFit/>
          </a:bodyPr>
          <a:lstStyle/>
          <a:p>
            <a:pPr marL="342900" indent="-342900" defTabSz="914400">
              <a:spcBef>
                <a:spcPct val="20000"/>
              </a:spcBef>
              <a:defRPr/>
            </a:pPr>
            <a:r>
              <a:rPr lang="en-GB" sz="1600" dirty="0">
                <a:solidFill>
                  <a:sysClr val="windowText" lastClr="000000"/>
                </a:solidFill>
                <a:latin typeface="Arial Narrow" panose="020B0606020202030204" pitchFamily="34" charset="0"/>
              </a:rPr>
              <a:t>	Significantly fewer apixaban patients than ASA patients had a serious adverse event: </a:t>
            </a:r>
            <a:r>
              <a:rPr lang="en-GB" sz="1600" b="1" dirty="0">
                <a:solidFill>
                  <a:sysClr val="windowText" lastClr="000000"/>
                </a:solidFill>
                <a:latin typeface="Arial Narrow" panose="020B0606020202030204" pitchFamily="34" charset="0"/>
              </a:rPr>
              <a:t>22% vs. 27%, P&lt;0.001</a:t>
            </a:r>
          </a:p>
        </p:txBody>
      </p:sp>
      <p:sp>
        <p:nvSpPr>
          <p:cNvPr id="29" name="Text Box 3">
            <a:extLst>
              <a:ext uri="{FF2B5EF4-FFF2-40B4-BE49-F238E27FC236}">
                <a16:creationId xmlns:a16="http://schemas.microsoft.com/office/drawing/2014/main" id="{8D252462-1CDC-4AE5-AFEF-1034B06018C4}"/>
              </a:ext>
            </a:extLst>
          </p:cNvPr>
          <p:cNvSpPr txBox="1">
            <a:spLocks noChangeArrowheads="1"/>
          </p:cNvSpPr>
          <p:nvPr/>
        </p:nvSpPr>
        <p:spPr bwMode="auto">
          <a:xfrm>
            <a:off x="70126" y="6476641"/>
            <a:ext cx="4341263" cy="246221"/>
          </a:xfrm>
          <a:prstGeom prst="rect">
            <a:avLst/>
          </a:prstGeom>
          <a:noFill/>
          <a:ln w="9525">
            <a:noFill/>
            <a:miter lim="800000"/>
            <a:headEnd/>
            <a:tailEnd/>
          </a:ln>
        </p:spPr>
        <p:txBody>
          <a:bodyPr wrap="square">
            <a:spAutoFit/>
          </a:bodyPr>
          <a:lstStyle/>
          <a:p>
            <a:pPr lvl="0">
              <a:defRPr/>
            </a:pPr>
            <a:r>
              <a:rPr lang="da-DK" altLang="en-US" sz="1000" dirty="0">
                <a:solidFill>
                  <a:prstClr val="white"/>
                </a:solidFill>
                <a:latin typeface="Arial Narrow" panose="020B0606020202030204" pitchFamily="34" charset="0"/>
                <a:cs typeface="Lato"/>
              </a:rPr>
              <a:t>Connolly et al. N Engl J Med 2011;364:806-17</a:t>
            </a:r>
          </a:p>
        </p:txBody>
      </p:sp>
      <p:sp>
        <p:nvSpPr>
          <p:cNvPr id="30" name="TextBox 29">
            <a:extLst>
              <a:ext uri="{FF2B5EF4-FFF2-40B4-BE49-F238E27FC236}">
                <a16:creationId xmlns:a16="http://schemas.microsoft.com/office/drawing/2014/main" id="{4313506F-8148-4BF2-ABB0-BE8BD15A53E3}"/>
              </a:ext>
            </a:extLst>
          </p:cNvPr>
          <p:cNvSpPr txBox="1"/>
          <p:nvPr/>
        </p:nvSpPr>
        <p:spPr>
          <a:xfrm>
            <a:off x="167111" y="6325251"/>
            <a:ext cx="6390085" cy="147733"/>
          </a:xfrm>
          <a:prstGeom prst="rect">
            <a:avLst/>
          </a:prstGeom>
          <a:noFill/>
        </p:spPr>
        <p:txBody>
          <a:bodyPr wrap="square" lIns="0" tIns="0" rIns="0" bIns="0" anchor="b">
            <a:spAutoFit/>
          </a:bodyPr>
          <a:lstStyle/>
          <a:p>
            <a:pPr marL="171398" indent="-171398" defTabSz="912881">
              <a:lnSpc>
                <a:spcPct val="80000"/>
              </a:lnSpc>
              <a:spcBef>
                <a:spcPts val="240"/>
              </a:spcBef>
              <a:defRPr/>
            </a:pPr>
            <a:r>
              <a:rPr lang="en-US" sz="1200" b="1" dirty="0">
                <a:solidFill>
                  <a:schemeClr val="bg1"/>
                </a:solidFill>
                <a:latin typeface="Arial Narrow" panose="020B0606020202030204" pitchFamily="34" charset="0"/>
              </a:rPr>
              <a:t>DSMB, Data safety monitoring board; SD, Standard deviation</a:t>
            </a:r>
          </a:p>
        </p:txBody>
      </p:sp>
    </p:spTree>
    <p:extLst>
      <p:ext uri="{BB962C8B-B14F-4D97-AF65-F5344CB8AC3E}">
        <p14:creationId xmlns:p14="http://schemas.microsoft.com/office/powerpoint/2010/main" val="3588122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82507" y="153509"/>
            <a:ext cx="6699955"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AVERROES: Above and below 75 years of age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haroni" panose="02010803020104030203" pitchFamily="2" charset="-79"/>
              </a:rPr>
              <a:t>Stroke Prevention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Age and Ageing 2015: 0:1-7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10.1093/ageing/afv156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3" name="Picture 2">
            <a:extLst>
              <a:ext uri="{FF2B5EF4-FFF2-40B4-BE49-F238E27FC236}">
                <a16:creationId xmlns:a16="http://schemas.microsoft.com/office/drawing/2014/main" id="{F696FCBD-F696-44B7-82E3-E0525E9970A3}"/>
              </a:ext>
            </a:extLst>
          </p:cNvPr>
          <p:cNvPicPr>
            <a:picLocks noChangeAspect="1"/>
          </p:cNvPicPr>
          <p:nvPr/>
        </p:nvPicPr>
        <p:blipFill>
          <a:blip r:embed="rId6"/>
          <a:stretch>
            <a:fillRect/>
          </a:stretch>
        </p:blipFill>
        <p:spPr>
          <a:xfrm>
            <a:off x="82507" y="1387005"/>
            <a:ext cx="8650974" cy="4133446"/>
          </a:xfrm>
          <a:prstGeom prst="rect">
            <a:avLst/>
          </a:prstGeom>
        </p:spPr>
      </p:pic>
      <p:sp>
        <p:nvSpPr>
          <p:cNvPr id="130" name="TextBox 129">
            <a:extLst>
              <a:ext uri="{FF2B5EF4-FFF2-40B4-BE49-F238E27FC236}">
                <a16:creationId xmlns:a16="http://schemas.microsoft.com/office/drawing/2014/main" id="{2415DE2A-1E3C-417D-BE06-0F7CA052F118}"/>
              </a:ext>
            </a:extLst>
          </p:cNvPr>
          <p:cNvSpPr txBox="1"/>
          <p:nvPr/>
        </p:nvSpPr>
        <p:spPr>
          <a:xfrm>
            <a:off x="82507" y="5522783"/>
            <a:ext cx="5360300" cy="584775"/>
          </a:xfrm>
          <a:prstGeom prst="rect">
            <a:avLst/>
          </a:prstGeom>
          <a:solidFill>
            <a:srgbClr val="FFFFF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Cumulative hazard rates of stroke in ASA and apixaban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treatment groups, in patients &lt;75 years or ≥ 75 years old.</a:t>
            </a:r>
          </a:p>
        </p:txBody>
      </p:sp>
      <p:sp>
        <p:nvSpPr>
          <p:cNvPr id="131" name="TextBox 130">
            <a:extLst>
              <a:ext uri="{FF2B5EF4-FFF2-40B4-BE49-F238E27FC236}">
                <a16:creationId xmlns:a16="http://schemas.microsoft.com/office/drawing/2014/main" id="{E3EB9685-D855-430B-9123-32848A9A9CCF}"/>
              </a:ext>
            </a:extLst>
          </p:cNvPr>
          <p:cNvSpPr txBox="1"/>
          <p:nvPr/>
        </p:nvSpPr>
        <p:spPr>
          <a:xfrm>
            <a:off x="6303365" y="5499281"/>
            <a:ext cx="249077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P-value for interaction = 0.04</a:t>
            </a:r>
          </a:p>
        </p:txBody>
      </p:sp>
    </p:spTree>
    <p:extLst>
      <p:ext uri="{BB962C8B-B14F-4D97-AF65-F5344CB8AC3E}">
        <p14:creationId xmlns:p14="http://schemas.microsoft.com/office/powerpoint/2010/main" val="2379084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82507" y="153509"/>
            <a:ext cx="6699955"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AVERROES: Above and below 75 years of age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haroni" panose="02010803020104030203" pitchFamily="2" charset="-79"/>
              </a:rPr>
              <a:t>Bleeding</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Age and Ageing 2015: 0:1-7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10.1093/ageing/afv156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1BA24690-F7EC-44DC-BAC6-BDFC545FEBD1}"/>
              </a:ext>
            </a:extLst>
          </p:cNvPr>
          <p:cNvPicPr>
            <a:picLocks noChangeAspect="1"/>
          </p:cNvPicPr>
          <p:nvPr/>
        </p:nvPicPr>
        <p:blipFill>
          <a:blip r:embed="rId6"/>
          <a:stretch>
            <a:fillRect/>
          </a:stretch>
        </p:blipFill>
        <p:spPr>
          <a:xfrm>
            <a:off x="246513" y="1362277"/>
            <a:ext cx="8650974" cy="4133446"/>
          </a:xfrm>
          <a:prstGeom prst="rect">
            <a:avLst/>
          </a:prstGeom>
        </p:spPr>
      </p:pic>
      <p:sp>
        <p:nvSpPr>
          <p:cNvPr id="12" name="TextBox 11">
            <a:extLst>
              <a:ext uri="{FF2B5EF4-FFF2-40B4-BE49-F238E27FC236}">
                <a16:creationId xmlns:a16="http://schemas.microsoft.com/office/drawing/2014/main" id="{1D0873BA-7FCA-42CD-9F3F-85660AC7E967}"/>
              </a:ext>
            </a:extLst>
          </p:cNvPr>
          <p:cNvSpPr txBox="1"/>
          <p:nvPr/>
        </p:nvSpPr>
        <p:spPr>
          <a:xfrm>
            <a:off x="288918" y="5418902"/>
            <a:ext cx="5360300" cy="584775"/>
          </a:xfrm>
          <a:prstGeom prst="rect">
            <a:avLst/>
          </a:prstGeom>
          <a:solidFill>
            <a:srgbClr val="FFFFF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Cumulative hazard rates of major bleeding in ASA and apixaban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treatment groups, in patients &lt;75 years or ≥ 75 years old.</a:t>
            </a:r>
          </a:p>
        </p:txBody>
      </p:sp>
      <p:sp>
        <p:nvSpPr>
          <p:cNvPr id="13" name="TextBox 12">
            <a:extLst>
              <a:ext uri="{FF2B5EF4-FFF2-40B4-BE49-F238E27FC236}">
                <a16:creationId xmlns:a16="http://schemas.microsoft.com/office/drawing/2014/main" id="{D325CF70-56C0-442B-BB3C-5D195C22AA67}"/>
              </a:ext>
            </a:extLst>
          </p:cNvPr>
          <p:cNvSpPr txBox="1"/>
          <p:nvPr/>
        </p:nvSpPr>
        <p:spPr>
          <a:xfrm>
            <a:off x="6573387" y="5397083"/>
            <a:ext cx="2324100"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P-value not available</a:t>
            </a:r>
          </a:p>
        </p:txBody>
      </p:sp>
    </p:spTree>
    <p:extLst>
      <p:ext uri="{BB962C8B-B14F-4D97-AF65-F5344CB8AC3E}">
        <p14:creationId xmlns:p14="http://schemas.microsoft.com/office/powerpoint/2010/main" val="2121221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B878E3E-03CE-44DE-91BF-54E76C1C3319}"/>
              </a:ext>
            </a:extLst>
          </p:cNvPr>
          <p:cNvSpPr/>
          <p:nvPr/>
        </p:nvSpPr>
        <p:spPr>
          <a:xfrm>
            <a:off x="0" y="6361264"/>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4136" y="6015500"/>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24995"/>
            <a:ext cx="9144000" cy="7315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3" y="1826483"/>
            <a:ext cx="548640" cy="54864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190612" y="1760819"/>
            <a:ext cx="795338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Implement best evidence and guidelines in the management of patients with GI bleeding and AF</a:t>
            </a:r>
          </a:p>
        </p:txBody>
      </p:sp>
      <p:grpSp>
        <p:nvGrpSpPr>
          <p:cNvPr id="3" name="Group 2">
            <a:extLst>
              <a:ext uri="{FF2B5EF4-FFF2-40B4-BE49-F238E27FC236}">
                <a16:creationId xmlns:a16="http://schemas.microsoft.com/office/drawing/2014/main" id="{0EEB00F8-1FD8-4E46-A4C5-CD3D19B8AC79}"/>
              </a:ext>
            </a:extLst>
          </p:cNvPr>
          <p:cNvGrpSpPr/>
          <p:nvPr/>
        </p:nvGrpSpPr>
        <p:grpSpPr>
          <a:xfrm>
            <a:off x="0" y="2590445"/>
            <a:ext cx="9144000" cy="731520"/>
            <a:chOff x="0" y="2600352"/>
            <a:chExt cx="9144000" cy="731520"/>
          </a:xfrm>
        </p:grpSpPr>
        <p:sp>
          <p:nvSpPr>
            <p:cNvPr id="13" name="TextBox 12">
              <a:extLst>
                <a:ext uri="{FF2B5EF4-FFF2-40B4-BE49-F238E27FC236}">
                  <a16:creationId xmlns:a16="http://schemas.microsoft.com/office/drawing/2014/main" id="{B3E2E79C-6F84-4E28-8017-986AD1C3AEF8}"/>
                </a:ext>
              </a:extLst>
            </p:cNvPr>
            <p:cNvSpPr txBox="1"/>
            <p:nvPr/>
          </p:nvSpPr>
          <p:spPr>
            <a:xfrm>
              <a:off x="0" y="2600352"/>
              <a:ext cx="9144000" cy="7315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3" y="2701210"/>
              <a:ext cx="548640" cy="54864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190613" y="2644764"/>
              <a:ext cx="699352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Assess when it is safe to resume oral anticoagulation in patients with AF and GI bleed</a:t>
              </a:r>
            </a:p>
          </p:txBody>
        </p:sp>
      </p:grpSp>
      <p:grpSp>
        <p:nvGrpSpPr>
          <p:cNvPr id="15" name="Group 14">
            <a:extLst>
              <a:ext uri="{FF2B5EF4-FFF2-40B4-BE49-F238E27FC236}">
                <a16:creationId xmlns:a16="http://schemas.microsoft.com/office/drawing/2014/main" id="{986BC5E4-E5BC-4C53-B6CB-53B1C89461CA}"/>
              </a:ext>
            </a:extLst>
          </p:cNvPr>
          <p:cNvGrpSpPr/>
          <p:nvPr/>
        </p:nvGrpSpPr>
        <p:grpSpPr>
          <a:xfrm>
            <a:off x="0" y="3455895"/>
            <a:ext cx="9144000" cy="822960"/>
            <a:chOff x="0" y="3446471"/>
            <a:chExt cx="9144000" cy="822960"/>
          </a:xfrm>
        </p:grpSpPr>
        <p:sp>
          <p:nvSpPr>
            <p:cNvPr id="17" name="TextBox 16">
              <a:extLst>
                <a:ext uri="{FF2B5EF4-FFF2-40B4-BE49-F238E27FC236}">
                  <a16:creationId xmlns:a16="http://schemas.microsoft.com/office/drawing/2014/main" id="{4BBC86C0-712B-4C83-9A03-958BB38AE88F}"/>
                </a:ext>
              </a:extLst>
            </p:cNvPr>
            <p:cNvSpPr txBox="1"/>
            <p:nvPr/>
          </p:nvSpPr>
          <p:spPr>
            <a:xfrm>
              <a:off x="0" y="3446471"/>
              <a:ext cx="9144000" cy="82296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3" y="3572443"/>
              <a:ext cx="548640" cy="54864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190613" y="3513487"/>
              <a:ext cx="723122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Evaluate and differentiate the evidence of individual DOACs on risk of GI bleeding in patients with AF</a:t>
              </a:r>
            </a:p>
          </p:txBody>
        </p:sp>
      </p:gr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07290"/>
            <a:ext cx="8599311" cy="436313"/>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0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t>Upon completion of this activity, participants should be able to:</a:t>
            </a:r>
            <a:br>
              <a:rPr kumimoji="0" lang="en-CA" sz="20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br>
            <a:endParaRPr kumimoji="0" lang="en-CA" sz="20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18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p:txBody>
      </p:sp>
      <p:grpSp>
        <p:nvGrpSpPr>
          <p:cNvPr id="28" name="Group 27">
            <a:extLst>
              <a:ext uri="{FF2B5EF4-FFF2-40B4-BE49-F238E27FC236}">
                <a16:creationId xmlns:a16="http://schemas.microsoft.com/office/drawing/2014/main" id="{83636CD3-8721-4479-BB35-A9A0826E2A88}"/>
              </a:ext>
            </a:extLst>
          </p:cNvPr>
          <p:cNvGrpSpPr/>
          <p:nvPr/>
        </p:nvGrpSpPr>
        <p:grpSpPr>
          <a:xfrm>
            <a:off x="0" y="4412785"/>
            <a:ext cx="9144000" cy="731520"/>
            <a:chOff x="0" y="4371018"/>
            <a:chExt cx="9144000" cy="731520"/>
          </a:xfrm>
        </p:grpSpPr>
        <p:sp>
          <p:nvSpPr>
            <p:cNvPr id="22" name="TextBox 21">
              <a:extLst>
                <a:ext uri="{FF2B5EF4-FFF2-40B4-BE49-F238E27FC236}">
                  <a16:creationId xmlns:a16="http://schemas.microsoft.com/office/drawing/2014/main" id="{6065D9F2-ABD8-460C-BF53-CBCB56082831}"/>
                </a:ext>
              </a:extLst>
            </p:cNvPr>
            <p:cNvSpPr txBox="1"/>
            <p:nvPr/>
          </p:nvSpPr>
          <p:spPr>
            <a:xfrm>
              <a:off x="0" y="4371018"/>
              <a:ext cx="9144000" cy="7315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lowchart: Connector 22">
              <a:extLst>
                <a:ext uri="{FF2B5EF4-FFF2-40B4-BE49-F238E27FC236}">
                  <a16:creationId xmlns:a16="http://schemas.microsoft.com/office/drawing/2014/main" id="{029D61A9-C58E-4451-BF80-045658AC8FBD}"/>
                </a:ext>
              </a:extLst>
            </p:cNvPr>
            <p:cNvSpPr/>
            <p:nvPr/>
          </p:nvSpPr>
          <p:spPr>
            <a:xfrm>
              <a:off x="266853" y="4464489"/>
              <a:ext cx="548640" cy="54864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IV</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4" name="TextBox 23">
              <a:extLst>
                <a:ext uri="{FF2B5EF4-FFF2-40B4-BE49-F238E27FC236}">
                  <a16:creationId xmlns:a16="http://schemas.microsoft.com/office/drawing/2014/main" id="{721CFEB7-1915-46FB-A2D1-838C14525A5F}"/>
                </a:ext>
              </a:extLst>
            </p:cNvPr>
            <p:cNvSpPr txBox="1"/>
            <p:nvPr/>
          </p:nvSpPr>
          <p:spPr>
            <a:xfrm>
              <a:off x="1190613" y="4559064"/>
              <a:ext cx="723122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Assess the potential role of PPIs to reduce the risk of a GI bleed</a:t>
              </a:r>
            </a:p>
          </p:txBody>
        </p:sp>
      </p:grpSp>
      <p:grpSp>
        <p:nvGrpSpPr>
          <p:cNvPr id="29" name="Group 28">
            <a:extLst>
              <a:ext uri="{FF2B5EF4-FFF2-40B4-BE49-F238E27FC236}">
                <a16:creationId xmlns:a16="http://schemas.microsoft.com/office/drawing/2014/main" id="{554A6405-C0A0-4E21-8FCF-2329F65325C8}"/>
              </a:ext>
            </a:extLst>
          </p:cNvPr>
          <p:cNvGrpSpPr/>
          <p:nvPr/>
        </p:nvGrpSpPr>
        <p:grpSpPr>
          <a:xfrm>
            <a:off x="-1" y="5278233"/>
            <a:ext cx="9144000" cy="731520"/>
            <a:chOff x="-1" y="5329603"/>
            <a:chExt cx="9144000" cy="731520"/>
          </a:xfrm>
        </p:grpSpPr>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1" y="5661337"/>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BF268C-06E5-43E6-AEF5-C4E094C447FD}"/>
                </a:ext>
              </a:extLst>
            </p:cNvPr>
            <p:cNvSpPr txBox="1"/>
            <p:nvPr/>
          </p:nvSpPr>
          <p:spPr>
            <a:xfrm>
              <a:off x="-1" y="5329603"/>
              <a:ext cx="9144000" cy="7315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Flowchart: Connector 25">
              <a:extLst>
                <a:ext uri="{FF2B5EF4-FFF2-40B4-BE49-F238E27FC236}">
                  <a16:creationId xmlns:a16="http://schemas.microsoft.com/office/drawing/2014/main" id="{FACA8E33-B287-428F-9418-C428D0E7DBE3}"/>
                </a:ext>
              </a:extLst>
            </p:cNvPr>
            <p:cNvSpPr/>
            <p:nvPr/>
          </p:nvSpPr>
          <p:spPr>
            <a:xfrm>
              <a:off x="266853" y="5408897"/>
              <a:ext cx="548640" cy="54864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V</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7" name="TextBox 26">
              <a:extLst>
                <a:ext uri="{FF2B5EF4-FFF2-40B4-BE49-F238E27FC236}">
                  <a16:creationId xmlns:a16="http://schemas.microsoft.com/office/drawing/2014/main" id="{FCCD3F2F-2DDE-4EC2-835A-5A05CC1BB618}"/>
                </a:ext>
              </a:extLst>
            </p:cNvPr>
            <p:cNvSpPr txBox="1"/>
            <p:nvPr/>
          </p:nvSpPr>
          <p:spPr>
            <a:xfrm>
              <a:off x="1190612" y="5387140"/>
              <a:ext cx="723122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Determine the clinical settings where the addition of ASA to a DOAC or to warfarin is worth the added bleeding risk</a:t>
              </a:r>
            </a:p>
          </p:txBody>
        </p:sp>
      </p:grpSp>
      <p:sp>
        <p:nvSpPr>
          <p:cNvPr id="30" name="TextBox 29">
            <a:extLst>
              <a:ext uri="{FF2B5EF4-FFF2-40B4-BE49-F238E27FC236}">
                <a16:creationId xmlns:a16="http://schemas.microsoft.com/office/drawing/2014/main" id="{4D19A697-E8FC-45A9-BD0B-B347B01C6E10}"/>
              </a:ext>
            </a:extLst>
          </p:cNvPr>
          <p:cNvSpPr txBox="1"/>
          <p:nvPr/>
        </p:nvSpPr>
        <p:spPr>
          <a:xfrm rot="16200000" flipH="1">
            <a:off x="2457494" y="4325756"/>
            <a:ext cx="461665" cy="4635789"/>
          </a:xfrm>
          <a:prstGeom prst="rect">
            <a:avLst/>
          </a:prstGeom>
          <a:noFill/>
        </p:spPr>
        <p:txBody>
          <a:bodyPr vert="vert" wrap="square" rtlCol="0">
            <a:spAutoFit/>
          </a:bodyPr>
          <a:lstStyle/>
          <a:p>
            <a:r>
              <a:rPr lang="en-US" sz="900" dirty="0">
                <a:solidFill>
                  <a:schemeClr val="bg1"/>
                </a:solidFill>
                <a:latin typeface="Arial Narrow" panose="020B0606020202030204" pitchFamily="34" charset="0"/>
              </a:rPr>
              <a:t>AF = Atrial Fibrillation; </a:t>
            </a:r>
            <a:r>
              <a:rPr lang="en-CA" sz="900" dirty="0">
                <a:solidFill>
                  <a:schemeClr val="bg1"/>
                </a:solidFill>
                <a:latin typeface="Arial Narrow" panose="020B0606020202030204" pitchFamily="34" charset="0"/>
              </a:rPr>
              <a:t>G</a:t>
            </a:r>
            <a:r>
              <a:rPr lang="en-US" sz="900" dirty="0">
                <a:solidFill>
                  <a:schemeClr val="bg1"/>
                </a:solidFill>
                <a:latin typeface="Arial Narrow" panose="020B0606020202030204" pitchFamily="34" charset="0"/>
              </a:rPr>
              <a:t>I = Gastrointestinal</a:t>
            </a:r>
          </a:p>
          <a:p>
            <a:r>
              <a:rPr lang="en-CA" sz="900" dirty="0">
                <a:solidFill>
                  <a:schemeClr val="bg1"/>
                </a:solidFill>
                <a:latin typeface="Arial Narrow" panose="020B0606020202030204" pitchFamily="34" charset="0"/>
              </a:rPr>
              <a:t>P</a:t>
            </a:r>
            <a:r>
              <a:rPr lang="en-US" sz="900" dirty="0">
                <a:solidFill>
                  <a:schemeClr val="bg1"/>
                </a:solidFill>
                <a:latin typeface="Arial Narrow" panose="020B0606020202030204" pitchFamily="34" charset="0"/>
              </a:rPr>
              <a:t>PI = Proton Pump Inhibitor; DOAC = Direct-Acting Oral Anticoagulant </a:t>
            </a:r>
            <a:endParaRPr lang="en-CA" sz="9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3131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081" y="13238"/>
            <a:ext cx="686731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Co-morbidity Considerations in </a:t>
            </a:r>
            <a:b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Atrial Fibrillation</a:t>
            </a:r>
          </a:p>
        </p:txBody>
      </p:sp>
      <p:graphicFrame>
        <p:nvGraphicFramePr>
          <p:cNvPr id="27" name="Chart 26">
            <a:extLst>
              <a:ext uri="{FF2B5EF4-FFF2-40B4-BE49-F238E27FC236}">
                <a16:creationId xmlns:a16="http://schemas.microsoft.com/office/drawing/2014/main" id="{51705E64-E79F-48F9-B486-455F6BADBFD3}"/>
              </a:ext>
            </a:extLst>
          </p:cNvPr>
          <p:cNvGraphicFramePr/>
          <p:nvPr>
            <p:extLst/>
          </p:nvPr>
        </p:nvGraphicFramePr>
        <p:xfrm>
          <a:off x="2213681" y="4721243"/>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Chart 27">
            <a:extLst>
              <a:ext uri="{FF2B5EF4-FFF2-40B4-BE49-F238E27FC236}">
                <a16:creationId xmlns:a16="http://schemas.microsoft.com/office/drawing/2014/main" id="{8FD8839C-4C1D-48E6-AEE5-0B5478BEA6E4}"/>
              </a:ext>
            </a:extLst>
          </p:cNvPr>
          <p:cNvGraphicFramePr/>
          <p:nvPr>
            <p:extLst/>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7"/>
          </a:graphicData>
        </a:graphic>
      </p:graphicFrame>
      <p:pic>
        <p:nvPicPr>
          <p:cNvPr id="2" name="Picture 1">
            <a:extLst>
              <a:ext uri="{FF2B5EF4-FFF2-40B4-BE49-F238E27FC236}">
                <a16:creationId xmlns:a16="http://schemas.microsoft.com/office/drawing/2014/main" id="{C7601046-B996-483C-94E3-0DA8F9B392D2}"/>
              </a:ext>
            </a:extLst>
          </p:cNvPr>
          <p:cNvPicPr>
            <a:picLocks noChangeAspect="1"/>
          </p:cNvPicPr>
          <p:nvPr/>
        </p:nvPicPr>
        <p:blipFill>
          <a:blip r:embed="rId8"/>
          <a:stretch>
            <a:fillRect/>
          </a:stretch>
        </p:blipFill>
        <p:spPr>
          <a:xfrm>
            <a:off x="446302" y="1379722"/>
            <a:ext cx="8292094" cy="4567842"/>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46E92D12-0950-4CF2-AFF2-25FB834E8B76}"/>
              </a:ext>
            </a:extLst>
          </p:cNvPr>
          <p:cNvSpPr txBox="1"/>
          <p:nvPr/>
        </p:nvSpPr>
        <p:spPr>
          <a:xfrm>
            <a:off x="448666" y="5855290"/>
            <a:ext cx="4955824" cy="2616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Arial Narrow" panose="020B0606020202030204" pitchFamily="34" charset="0"/>
                <a:ea typeface="+mn-ea"/>
                <a:cs typeface="Lato"/>
              </a:rPr>
              <a:t>* or prasugrel if PCI performed    ** clopidogrel generally selected</a:t>
            </a:r>
          </a:p>
        </p:txBody>
      </p:sp>
      <p:sp>
        <p:nvSpPr>
          <p:cNvPr id="24" name="Rectangle 23">
            <a:extLst>
              <a:ext uri="{FF2B5EF4-FFF2-40B4-BE49-F238E27FC236}">
                <a16:creationId xmlns:a16="http://schemas.microsoft.com/office/drawing/2014/main" id="{6393089C-0643-41BB-BCED-5CA839EE501E}"/>
              </a:ext>
            </a:extLst>
          </p:cNvPr>
          <p:cNvSpPr/>
          <p:nvPr/>
        </p:nvSpPr>
        <p:spPr>
          <a:xfrm>
            <a:off x="107504" y="6254374"/>
            <a:ext cx="4572000" cy="5847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Pfizer Canada Inc./BMS Canada.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Eliquis</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apixaban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June 16,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Boehringer</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Ingelheim</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Canada Ltd.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Pradaxa</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dagbatran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August 11,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Bayer Inc.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Xarelto</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rivaroxaban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July 20, 2015.</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Cairns  Which OAC for which AF Patient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2013;  :1-8</a:t>
            </a:r>
          </a:p>
        </p:txBody>
      </p:sp>
      <p:sp>
        <p:nvSpPr>
          <p:cNvPr id="25" name="Rectangle 24">
            <a:extLst>
              <a:ext uri="{FF2B5EF4-FFF2-40B4-BE49-F238E27FC236}">
                <a16:creationId xmlns:a16="http://schemas.microsoft.com/office/drawing/2014/main" id="{2170723D-8962-4B8C-9AA2-6FDDC5A75B29}"/>
              </a:ext>
            </a:extLst>
          </p:cNvPr>
          <p:cNvSpPr/>
          <p:nvPr/>
        </p:nvSpPr>
        <p:spPr>
          <a:xfrm>
            <a:off x="4480167" y="6232360"/>
            <a:ext cx="4572000" cy="584775"/>
          </a:xfrm>
          <a:prstGeom prst="rect">
            <a:avLst/>
          </a:prstGeom>
        </p:spPr>
        <p:txBody>
          <a:bodyPr>
            <a:sp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883-891</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Macle</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L et al. 2016 Focused Update of the CCS Management of AF. CJC 32;1170</a:t>
            </a:r>
          </a:p>
        </p:txBody>
      </p:sp>
      <p:sp>
        <p:nvSpPr>
          <p:cNvPr id="13" name="Rectangle 12">
            <a:extLst>
              <a:ext uri="{FF2B5EF4-FFF2-40B4-BE49-F238E27FC236}">
                <a16:creationId xmlns:a16="http://schemas.microsoft.com/office/drawing/2014/main" id="{D836B37C-5A2E-4EB5-A046-882571695DCA}"/>
              </a:ext>
            </a:extLst>
          </p:cNvPr>
          <p:cNvSpPr/>
          <p:nvPr/>
        </p:nvSpPr>
        <p:spPr>
          <a:xfrm>
            <a:off x="468754" y="4876801"/>
            <a:ext cx="8174736" cy="489967"/>
          </a:xfrm>
          <a:prstGeom prst="rect">
            <a:avLst/>
          </a:prstGeom>
          <a:noFill/>
          <a:ln w="38100">
            <a:solidFill>
              <a:srgbClr val="19325C"/>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68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posing for the camera&#10;&#10;Description automatically generated">
            <a:extLst>
              <a:ext uri="{FF2B5EF4-FFF2-40B4-BE49-F238E27FC236}">
                <a16:creationId xmlns:a16="http://schemas.microsoft.com/office/drawing/2014/main" id="{FB1E6E13-7442-4FB5-BF3F-58A02F9DB06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42817" y="107158"/>
            <a:ext cx="4111341" cy="616701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2</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1055" y="3246164"/>
            <a:ext cx="6652400"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if Don’s Hb was </a:t>
            </a:r>
            <a:r>
              <a:rPr kumimoji="0" lang="en-CA" sz="40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rPr>
              <a:t>100 g/L</a:t>
            </a: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a:t>
            </a:r>
            <a:endParaRPr kumimoji="0" lang="en-CA" sz="40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4101890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41317"/>
            <a:ext cx="7783077"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would you recommend for Don?</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Dabigatran 110 mg bid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anticoagulation</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ASA 80 mg daily</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Warfarin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endPar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Repeat Hb in 1 week</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Refer to GI specialist to investigate further</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Send to ER</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447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73736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8673"/>
            <a:ext cx="1527319" cy="3441845"/>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61262" y="1129513"/>
            <a:ext cx="9205261" cy="1754326"/>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is the bleeding risk for a </a:t>
            </a:r>
            <a:br>
              <a:rPr lang="en-CA" sz="3600" b="1" dirty="0">
                <a:solidFill>
                  <a:prstClr val="white">
                    <a:lumMod val="95000"/>
                  </a:prstClr>
                </a:solidFill>
                <a:latin typeface="Arial Narrow" panose="020B0606020202030204" pitchFamily="34" charset="0"/>
                <a:cs typeface="Candara"/>
              </a:rPr>
            </a:br>
            <a:r>
              <a:rPr lang="en-CA" sz="3600" b="1" dirty="0">
                <a:solidFill>
                  <a:srgbClr val="DCF4F8"/>
                </a:solidFill>
                <a:latin typeface="Arial Narrow" panose="020B0606020202030204" pitchFamily="34" charset="0"/>
                <a:cs typeface="Candara"/>
              </a:rPr>
              <a:t>diagnostic gastroscopy </a:t>
            </a:r>
            <a:r>
              <a:rPr lang="en-CA" sz="3600" b="1" dirty="0">
                <a:solidFill>
                  <a:prstClr val="white">
                    <a:lumMod val="95000"/>
                  </a:prstClr>
                </a:solidFill>
                <a:latin typeface="Arial Narrow" panose="020B0606020202030204" pitchFamily="34" charset="0"/>
                <a:cs typeface="Candara"/>
              </a:rPr>
              <a:t>or </a:t>
            </a:r>
          </a:p>
          <a:p>
            <a:pPr lvl="0" algn="ctr">
              <a:defRPr/>
            </a:pPr>
            <a:r>
              <a:rPr lang="en-CA" sz="3600" b="1" dirty="0">
                <a:solidFill>
                  <a:srgbClr val="DCF4F8"/>
                </a:solidFill>
                <a:latin typeface="Arial Narrow" panose="020B0606020202030204" pitchFamily="34" charset="0"/>
                <a:cs typeface="Candara"/>
              </a:rPr>
              <a:t>colonoscopy with biopsy</a:t>
            </a:r>
            <a:r>
              <a:rPr lang="en-CA" sz="3600" b="1" dirty="0">
                <a:solidFill>
                  <a:prstClr val="white">
                    <a:lumMod val="95000"/>
                  </a:prstClr>
                </a:solidFill>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3058472"/>
            <a:ext cx="8910789" cy="3129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Low Risk</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Moderate Risk</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High Risk</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903272"/>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51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Surgical Procedures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6FA2A56-D16F-4E1C-B356-22CA42A83DA0}"/>
              </a:ext>
            </a:extLst>
          </p:cNvPr>
          <p:cNvPicPr>
            <a:picLocks noChangeAspect="1"/>
          </p:cNvPicPr>
          <p:nvPr/>
        </p:nvPicPr>
        <p:blipFill>
          <a:blip r:embed="rId6"/>
          <a:stretch>
            <a:fillRect/>
          </a:stretch>
        </p:blipFill>
        <p:spPr>
          <a:xfrm>
            <a:off x="553237" y="1239823"/>
            <a:ext cx="7976700" cy="490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6722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73736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8673"/>
            <a:ext cx="1527319" cy="3441845"/>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61262" y="1129513"/>
            <a:ext cx="9205261" cy="1754326"/>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is the bleeding risk for a </a:t>
            </a:r>
            <a:br>
              <a:rPr lang="en-CA" sz="3600" b="1" dirty="0">
                <a:solidFill>
                  <a:prstClr val="white">
                    <a:lumMod val="95000"/>
                  </a:prstClr>
                </a:solidFill>
                <a:latin typeface="Arial Narrow" panose="020B0606020202030204" pitchFamily="34" charset="0"/>
                <a:cs typeface="Candara"/>
              </a:rPr>
            </a:br>
            <a:r>
              <a:rPr lang="en-CA" sz="3600" b="1" dirty="0">
                <a:solidFill>
                  <a:srgbClr val="DCF4F8"/>
                </a:solidFill>
                <a:latin typeface="Arial Narrow" panose="020B0606020202030204" pitchFamily="34" charset="0"/>
                <a:cs typeface="Candara"/>
              </a:rPr>
              <a:t>diagnostic gastroscopy </a:t>
            </a:r>
            <a:r>
              <a:rPr lang="en-CA" sz="3600" b="1" dirty="0">
                <a:solidFill>
                  <a:prstClr val="white">
                    <a:lumMod val="95000"/>
                  </a:prstClr>
                </a:solidFill>
                <a:latin typeface="Arial Narrow" panose="020B0606020202030204" pitchFamily="34" charset="0"/>
                <a:cs typeface="Candara"/>
              </a:rPr>
              <a:t>or </a:t>
            </a:r>
          </a:p>
          <a:p>
            <a:pPr lvl="0" algn="ctr">
              <a:defRPr/>
            </a:pPr>
            <a:r>
              <a:rPr lang="en-CA" sz="3600" b="1" dirty="0">
                <a:solidFill>
                  <a:srgbClr val="DCF4F8"/>
                </a:solidFill>
                <a:latin typeface="Arial Narrow" panose="020B0606020202030204" pitchFamily="34" charset="0"/>
                <a:cs typeface="Candara"/>
              </a:rPr>
              <a:t>colonoscopy with biopsy</a:t>
            </a:r>
            <a:r>
              <a:rPr lang="en-CA" sz="3600" b="1" dirty="0">
                <a:solidFill>
                  <a:prstClr val="white">
                    <a:lumMod val="95000"/>
                  </a:prstClr>
                </a:solidFill>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3058472"/>
            <a:ext cx="8910789" cy="3129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Low Risk </a:t>
            </a:r>
            <a:r>
              <a:rPr lang="en-CA" sz="3600" b="1" dirty="0">
                <a:solidFill>
                  <a:schemeClr val="bg1"/>
                </a:solidFill>
                <a:latin typeface="Arial Narrow" panose="020B0606020202030204" pitchFamily="34" charset="0"/>
                <a:ea typeface="Lato" panose="020F0502020204030203" pitchFamily="34" charset="0"/>
                <a:cs typeface="Lato" panose="020F0502020204030203" pitchFamily="34" charset="0"/>
              </a:rPr>
              <a:t>– Diagnostic Gastroscopy </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Moderate Risk </a:t>
            </a:r>
            <a:r>
              <a:rPr lang="en-CA" sz="3600" b="1" dirty="0">
                <a:solidFill>
                  <a:schemeClr val="bg1"/>
                </a:solidFill>
                <a:latin typeface="Arial Narrow" panose="020B0606020202030204" pitchFamily="34" charset="0"/>
                <a:ea typeface="Lato" panose="020F0502020204030203" pitchFamily="34" charset="0"/>
                <a:cs typeface="Lato" panose="020F0502020204030203" pitchFamily="34" charset="0"/>
              </a:rPr>
              <a:t>– Colonoscopy with Biopsy</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High Risk</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903272"/>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08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2" end="2"/>
                                            </p:txEl>
                                          </p:spTgt>
                                        </p:tgtEl>
                                        <p:attrNameLst>
                                          <p:attrName>style.color</p:attrName>
                                        </p:attrNameLst>
                                      </p:cBhvr>
                                      <p:to>
                                        <a:srgbClr val="31859B"/>
                                      </p:to>
                                    </p:animClr>
                                  </p:childTnLst>
                                </p:cTn>
                              </p:par>
                              <p:par>
                                <p:cTn id="7" presetID="3" presetClass="emph" presetSubtype="2" fill="hold" nodeType="withEffect">
                                  <p:stCondLst>
                                    <p:cond delay="0"/>
                                  </p:stCondLst>
                                  <p:childTnLst>
                                    <p:animClr clrSpc="rgb" dir="cw">
                                      <p:cBhvr override="childStyle">
                                        <p:cTn id="8" dur="500" fill="hold"/>
                                        <p:tgtEl>
                                          <p:spTgt spid="33">
                                            <p:txEl>
                                              <p:pRg st="3" end="3"/>
                                            </p:txEl>
                                          </p:spTgt>
                                        </p:tgtEl>
                                        <p:attrNameLst>
                                          <p:attrName>style.color</p:attrName>
                                        </p:attrNameLst>
                                      </p:cBhvr>
                                      <p:to>
                                        <a:srgbClr val="E78B0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73736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8673"/>
            <a:ext cx="1527319" cy="3441845"/>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66666" y="1417162"/>
            <a:ext cx="7730836" cy="1200329"/>
          </a:xfrm>
          <a:prstGeom prst="rect">
            <a:avLst/>
          </a:prstGeom>
        </p:spPr>
        <p:txBody>
          <a:bodyPr wrap="square">
            <a:spAutoFit/>
          </a:bodyPr>
          <a:lstStyle/>
          <a:p>
            <a:pPr lvl="0" algn="ctr">
              <a:defRPr/>
            </a:pPr>
            <a: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is the bleeding risk for a </a:t>
            </a:r>
            <a:b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br>
            <a:r>
              <a:rPr lang="en-CA" sz="3600" b="1" dirty="0">
                <a:solidFill>
                  <a:srgbClr val="DCF4F8"/>
                </a:solidFill>
                <a:latin typeface="Arial Narrow" panose="020B0606020202030204" pitchFamily="34" charset="0"/>
                <a:cs typeface="Candara"/>
              </a:rPr>
              <a:t>colonoscopy with possible polypectomy</a:t>
            </a:r>
            <a:r>
              <a:rPr lang="en-CA" sz="3600" b="1" dirty="0">
                <a:solidFill>
                  <a:schemeClr val="bg1"/>
                </a:solidFill>
                <a:latin typeface="Arial Narrow" panose="020B0606020202030204" pitchFamily="34" charset="0"/>
                <a:cs typeface="Candara"/>
              </a:rPr>
              <a:t>?</a:t>
            </a:r>
            <a:endParaRPr kumimoji="0" lang="en-CA" sz="3600" b="1" i="0" u="none" strike="noStrike" kern="1200" cap="none" spc="0" normalizeH="0" baseline="0" noProof="0" dirty="0">
              <a:ln>
                <a:noFill/>
              </a:ln>
              <a:solidFill>
                <a:schemeClr val="bg1"/>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3058472"/>
            <a:ext cx="8910789" cy="3129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Low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Moderate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High Risk</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903272"/>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860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Surgical Procedures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F02BD0C-D852-44AC-B578-12371DE3C4AD}"/>
              </a:ext>
            </a:extLst>
          </p:cNvPr>
          <p:cNvPicPr>
            <a:picLocks noChangeAspect="1"/>
          </p:cNvPicPr>
          <p:nvPr/>
        </p:nvPicPr>
        <p:blipFill>
          <a:blip r:embed="rId6"/>
          <a:stretch>
            <a:fillRect/>
          </a:stretch>
        </p:blipFill>
        <p:spPr>
          <a:xfrm>
            <a:off x="428771" y="1258449"/>
            <a:ext cx="8016253" cy="4901184"/>
          </a:xfrm>
          <a:prstGeom prst="rect">
            <a:avLst/>
          </a:prstGeom>
        </p:spPr>
      </p:pic>
    </p:spTree>
    <p:extLst>
      <p:ext uri="{BB962C8B-B14F-4D97-AF65-F5344CB8AC3E}">
        <p14:creationId xmlns:p14="http://schemas.microsoft.com/office/powerpoint/2010/main" val="340652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73736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8673"/>
            <a:ext cx="1527319" cy="3441845"/>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63779" y="1378972"/>
            <a:ext cx="7855526"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is the bleeding risk for a </a:t>
            </a:r>
            <a:br>
              <a:rPr lang="en-CA" sz="3600" b="1" dirty="0">
                <a:solidFill>
                  <a:prstClr val="white">
                    <a:lumMod val="95000"/>
                  </a:prstClr>
                </a:solidFill>
                <a:latin typeface="Arial Narrow" panose="020B0606020202030204" pitchFamily="34" charset="0"/>
                <a:cs typeface="Candara"/>
              </a:rPr>
            </a:br>
            <a:r>
              <a:rPr lang="en-CA" sz="3600" b="1" dirty="0">
                <a:solidFill>
                  <a:srgbClr val="DCF4F8"/>
                </a:solidFill>
                <a:latin typeface="Arial Narrow" panose="020B0606020202030204" pitchFamily="34" charset="0"/>
                <a:cs typeface="Candara"/>
              </a:rPr>
              <a:t>colonoscopy with possible polypectomy</a:t>
            </a:r>
            <a:r>
              <a:rPr lang="en-CA" sz="3600" b="1" dirty="0">
                <a:solidFill>
                  <a:prstClr val="white">
                    <a:lumMod val="95000"/>
                  </a:prstClr>
                </a:solidFill>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3058472"/>
            <a:ext cx="8910789" cy="3129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Low Risk</a:t>
            </a:r>
            <a:endParaRPr lang="en-CA" sz="3600" b="1" dirty="0">
              <a:solidFill>
                <a:schemeClr val="bg1"/>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Moderate Risk </a:t>
            </a:r>
            <a:r>
              <a:rPr lang="en-CA" sz="3600" b="1" dirty="0">
                <a:solidFill>
                  <a:schemeClr val="bg1"/>
                </a:solidFill>
                <a:latin typeface="Arial Narrow" panose="020B0606020202030204" pitchFamily="34" charset="0"/>
                <a:ea typeface="Lato" panose="020F0502020204030203" pitchFamily="34" charset="0"/>
                <a:cs typeface="Lato" panose="020F0502020204030203" pitchFamily="34" charset="0"/>
              </a:rPr>
              <a:t>– Colonoscopy with Biopsy</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High Risk </a:t>
            </a:r>
            <a:r>
              <a:rPr lang="en-CA" sz="3600" b="1" dirty="0">
                <a:solidFill>
                  <a:schemeClr val="bg1"/>
                </a:solidFill>
                <a:latin typeface="Arial Narrow" panose="020B0606020202030204" pitchFamily="34" charset="0"/>
                <a:ea typeface="Lato" panose="020F0502020204030203" pitchFamily="34" charset="0"/>
                <a:cs typeface="Lato" panose="020F0502020204030203" pitchFamily="34" charset="0"/>
              </a:rPr>
              <a:t>- colonoscopy with possible polypectomy</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903272"/>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59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3" end="3"/>
                                            </p:txEl>
                                          </p:spTgt>
                                        </p:tgtEl>
                                        <p:attrNameLst>
                                          <p:attrName>style.color</p:attrName>
                                        </p:attrNameLst>
                                      </p:cBhvr>
                                      <p:to>
                                        <a:srgbClr val="E78B03"/>
                                      </p:to>
                                    </p:animClr>
                                  </p:childTnLst>
                                </p:cTn>
                              </p:par>
                              <p:par>
                                <p:cTn id="7" presetID="3" presetClass="emph" presetSubtype="2" fill="hold" nodeType="withEffect">
                                  <p:stCondLst>
                                    <p:cond delay="0"/>
                                  </p:stCondLst>
                                  <p:childTnLst>
                                    <p:animClr clrSpc="rgb" dir="cw">
                                      <p:cBhvr override="childStyle">
                                        <p:cTn id="8" dur="500" fill="hold"/>
                                        <p:tgtEl>
                                          <p:spTgt spid="33">
                                            <p:txEl>
                                              <p:pRg st="4" end="4"/>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posing for the camera&#10;&#10;Description automatically generated">
            <a:extLst>
              <a:ext uri="{FF2B5EF4-FFF2-40B4-BE49-F238E27FC236}">
                <a16:creationId xmlns:a16="http://schemas.microsoft.com/office/drawing/2014/main" id="{FB1E6E13-7442-4FB5-BF3F-58A02F9DB06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42817" y="107158"/>
            <a:ext cx="4111341" cy="616701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2</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2377440"/>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0" y="3764556"/>
            <a:ext cx="9144000" cy="1569660"/>
          </a:xfrm>
          <a:prstGeom prst="rect">
            <a:avLst/>
          </a:prstGeom>
        </p:spPr>
        <p:txBody>
          <a:bodyPr wrap="square">
            <a:spAutoFit/>
          </a:bodyPr>
          <a:lstStyle/>
          <a:p>
            <a:pPr lvl="0" algn="ctr">
              <a:defRPr/>
            </a:pP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Let’s assume that Don was</a:t>
            </a:r>
            <a:r>
              <a:rPr lang="en-CA" sz="3200" b="1" dirty="0">
                <a:solidFill>
                  <a:prstClr val="white">
                    <a:lumMod val="95000"/>
                  </a:prstClr>
                </a:solidFill>
                <a:latin typeface="Arial Narrow" panose="020B0606020202030204" pitchFamily="34" charset="0"/>
                <a:cs typeface="Candara"/>
              </a:rPr>
              <a:t> maintained on dabigatran 110 mg BID and that he has an upcoming colonoscopy with possible polypectomy</a:t>
            </a:r>
            <a:endPar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1975343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2</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Don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82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076DB5AB-F45E-49DE-B0B5-8F021ECD922C}"/>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504" y="2073466"/>
            <a:ext cx="3195263" cy="4792895"/>
          </a:xfrm>
          <a:prstGeom prst="rect">
            <a:avLst/>
          </a:prstGeom>
        </p:spPr>
      </p:pic>
      <p:pic>
        <p:nvPicPr>
          <p:cNvPr id="3" name="Picture 2">
            <a:extLst>
              <a:ext uri="{FF2B5EF4-FFF2-40B4-BE49-F238E27FC236}">
                <a16:creationId xmlns:a16="http://schemas.microsoft.com/office/drawing/2014/main" id="{3AD059EA-F332-455E-AD57-FA1390B34CEA}"/>
              </a:ext>
            </a:extLst>
          </p:cNvPr>
          <p:cNvPicPr>
            <a:picLocks noChangeAspect="1"/>
          </p:cNvPicPr>
          <p:nvPr/>
        </p:nvPicPr>
        <p:blipFill>
          <a:blip r:embed="rId7"/>
          <a:stretch>
            <a:fillRect/>
          </a:stretch>
        </p:blipFill>
        <p:spPr>
          <a:xfrm>
            <a:off x="3195263" y="-10633"/>
            <a:ext cx="5944115" cy="2633700"/>
          </a:xfrm>
          <a:prstGeom prst="rect">
            <a:avLst/>
          </a:prstGeom>
        </p:spPr>
      </p:pic>
      <p:pic>
        <p:nvPicPr>
          <p:cNvPr id="9" name="Picture 8">
            <a:extLst>
              <a:ext uri="{FF2B5EF4-FFF2-40B4-BE49-F238E27FC236}">
                <a16:creationId xmlns:a16="http://schemas.microsoft.com/office/drawing/2014/main" id="{78831F94-4DE5-4C6B-9A6F-C0F7A71AB74A}"/>
              </a:ext>
            </a:extLst>
          </p:cNvPr>
          <p:cNvPicPr>
            <a:picLocks noChangeAspect="1"/>
          </p:cNvPicPr>
          <p:nvPr/>
        </p:nvPicPr>
        <p:blipFill>
          <a:blip r:embed="rId8"/>
          <a:stretch>
            <a:fillRect/>
          </a:stretch>
        </p:blipFill>
        <p:spPr>
          <a:xfrm>
            <a:off x="3195263" y="2583017"/>
            <a:ext cx="6320877" cy="2017561"/>
          </a:xfrm>
          <a:prstGeom prst="rect">
            <a:avLst/>
          </a:prstGeom>
        </p:spPr>
      </p:pic>
      <p:pic>
        <p:nvPicPr>
          <p:cNvPr id="11" name="Picture 10">
            <a:extLst>
              <a:ext uri="{FF2B5EF4-FFF2-40B4-BE49-F238E27FC236}">
                <a16:creationId xmlns:a16="http://schemas.microsoft.com/office/drawing/2014/main" id="{0B5260C7-B0ED-4366-881B-74D9A6CD4C09}"/>
              </a:ext>
            </a:extLst>
          </p:cNvPr>
          <p:cNvPicPr>
            <a:picLocks noChangeAspect="1"/>
          </p:cNvPicPr>
          <p:nvPr/>
        </p:nvPicPr>
        <p:blipFill>
          <a:blip r:embed="rId9"/>
          <a:stretch>
            <a:fillRect/>
          </a:stretch>
        </p:blipFill>
        <p:spPr>
          <a:xfrm>
            <a:off x="3184538" y="4565953"/>
            <a:ext cx="5959462" cy="2344706"/>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83821" y="1332956"/>
            <a:ext cx="7988229" cy="87716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5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would you advise Don to do about to do about his Dabigatran for his </a:t>
            </a:r>
            <a:r>
              <a:rPr kumimoji="0" lang="en-CA" sz="25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rPr>
              <a:t>colonoscopy with possible polypectomy </a:t>
            </a:r>
            <a:r>
              <a:rPr kumimoji="0" lang="en-CA" sz="25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Continue his Dabigatran</a:t>
            </a:r>
            <a:r>
              <a:rPr kumimoji="0" lang="en-CA" sz="2400" b="1" i="0" u="none" strike="noStrike" kern="1200" cap="none" spc="0" normalizeH="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uninterrupted </a:t>
            </a: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1 day before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3 days before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5 days before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one week before procedure</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74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6" end="6"/>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Practice Recommendations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307342D-28B2-4B83-8529-A692AA9DAE4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recommend that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the interruption of anticoagulant therapy </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 a patient with AF/AFL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will be necessary</a:t>
            </a:r>
            <a:r>
              <a:rPr kumimoji="0" lang="en-CA" sz="2400" b="0"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for most procedures with an intermediate or high risk of major bleeding </a:t>
            </a:r>
          </a:p>
        </p:txBody>
      </p:sp>
      <p:sp>
        <p:nvSpPr>
          <p:cNvPr id="13" name="TextBox 12">
            <a:extLst>
              <a:ext uri="{FF2B5EF4-FFF2-40B4-BE49-F238E27FC236}">
                <a16:creationId xmlns:a16="http://schemas.microsoft.com/office/drawing/2014/main" id="{3E788195-386F-4ED7-AF98-6310D0C4FC48}"/>
              </a:ext>
            </a:extLst>
          </p:cNvPr>
          <p:cNvSpPr txBox="1"/>
          <p:nvPr/>
        </p:nvSpPr>
        <p:spPr>
          <a:xfrm>
            <a:off x="212576" y="541105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 name="Rectangle 1">
            <a:extLst>
              <a:ext uri="{FF2B5EF4-FFF2-40B4-BE49-F238E27FC236}">
                <a16:creationId xmlns:a16="http://schemas.microsoft.com/office/drawing/2014/main" id="{2F4A4725-E881-4559-818D-0764AAF1200F}"/>
              </a:ext>
            </a:extLst>
          </p:cNvPr>
          <p:cNvSpPr/>
          <p:nvPr/>
        </p:nvSpPr>
        <p:spPr>
          <a:xfrm>
            <a:off x="2800542" y="5041174"/>
            <a:ext cx="38667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3166179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Peri-Operative Guide</a:t>
            </a:r>
          </a:p>
        </p:txBody>
      </p:sp>
      <p:pic>
        <p:nvPicPr>
          <p:cNvPr id="3" name="Picture 2">
            <a:extLst>
              <a:ext uri="{FF2B5EF4-FFF2-40B4-BE49-F238E27FC236}">
                <a16:creationId xmlns:a16="http://schemas.microsoft.com/office/drawing/2014/main" id="{F8A3A4D3-BC2A-4D68-9A2D-2D0C10EA8EFC}"/>
              </a:ext>
            </a:extLst>
          </p:cNvPr>
          <p:cNvPicPr>
            <a:picLocks noChangeAspect="1"/>
          </p:cNvPicPr>
          <p:nvPr/>
        </p:nvPicPr>
        <p:blipFill>
          <a:blip r:embed="rId6"/>
          <a:stretch>
            <a:fillRect/>
          </a:stretch>
        </p:blipFill>
        <p:spPr>
          <a:xfrm>
            <a:off x="207627" y="1428133"/>
            <a:ext cx="8728745" cy="4593522"/>
          </a:xfrm>
          <a:prstGeom prst="rect">
            <a:avLst/>
          </a:prstGeom>
          <a:ln>
            <a:noFill/>
          </a:ln>
          <a:effectLst>
            <a:outerShdw blurRad="292100" dist="139700" dir="2700000" algn="tl" rotWithShape="0">
              <a:srgbClr val="333333">
                <a:alpha val="65000"/>
              </a:srgbClr>
            </a:outerShdw>
          </a:effectLst>
        </p:spPr>
      </p:pic>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17" name="TextBox 16">
            <a:extLst>
              <a:ext uri="{FF2B5EF4-FFF2-40B4-BE49-F238E27FC236}">
                <a16:creationId xmlns:a16="http://schemas.microsoft.com/office/drawing/2014/main" id="{FCA49FAC-EE65-4D91-A9FF-B9FFEC165B6B}"/>
              </a:ext>
            </a:extLst>
          </p:cNvPr>
          <p:cNvSpPr txBox="1"/>
          <p:nvPr/>
        </p:nvSpPr>
        <p:spPr>
          <a:xfrm>
            <a:off x="2000251" y="636326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0" name="Rectangle 9">
            <a:extLst>
              <a:ext uri="{FF2B5EF4-FFF2-40B4-BE49-F238E27FC236}">
                <a16:creationId xmlns:a16="http://schemas.microsoft.com/office/drawing/2014/main" id="{803AB0A9-5024-4EA5-9096-E942C42780A1}"/>
              </a:ext>
            </a:extLst>
          </p:cNvPr>
          <p:cNvSpPr/>
          <p:nvPr/>
        </p:nvSpPr>
        <p:spPr>
          <a:xfrm>
            <a:off x="6674516" y="2695073"/>
            <a:ext cx="2194560" cy="640080"/>
          </a:xfrm>
          <a:prstGeom prst="rect">
            <a:avLst/>
          </a:prstGeom>
          <a:noFill/>
          <a:ln w="38100">
            <a:solidFill>
              <a:srgbClr val="19325C"/>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23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Stroke Prevention in AF: </a:t>
            </a:r>
            <a:b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CA" sz="28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rPr>
              <a:t>Clinical Pharmacology and Dosing of DOACs</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43" name="Table 42">
            <a:extLst>
              <a:ext uri="{FF2B5EF4-FFF2-40B4-BE49-F238E27FC236}">
                <a16:creationId xmlns:a16="http://schemas.microsoft.com/office/drawing/2014/main" id="{A55070E0-64A1-47A5-855C-259C15119F13}"/>
              </a:ext>
            </a:extLst>
          </p:cNvPr>
          <p:cNvGraphicFramePr>
            <a:graphicFrameLocks noGrp="1"/>
          </p:cNvGraphicFramePr>
          <p:nvPr>
            <p:extLst/>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eliquis</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Pradaxa</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lixiana</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(Xarelto)</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856605251"/>
                  </a:ext>
                </a:extLst>
              </a:tr>
            </a:tbl>
          </a:graphicData>
        </a:graphic>
      </p:graphicFrame>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June 16,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July 20, 2015.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November</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3911335" y="6246279"/>
            <a:ext cx="4583374" cy="356802"/>
          </a:xfrm>
          <a:prstGeom prst="rect">
            <a:avLst/>
          </a:prstGeom>
        </p:spPr>
        <p:txBody>
          <a:bodyPr vert="horz" lIns="91440" tIns="45720" rIns="91440" bIns="45720" rtlCol="0" anchor="ctr"/>
          <a:lstStyle>
            <a:lvl1pPr>
              <a:defRPr sz="9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10" name="Rectangle 9">
            <a:extLst>
              <a:ext uri="{FF2B5EF4-FFF2-40B4-BE49-F238E27FC236}">
                <a16:creationId xmlns:a16="http://schemas.microsoft.com/office/drawing/2014/main" id="{69ACD5DE-01A2-4329-9228-30D297F08CA1}"/>
              </a:ext>
            </a:extLst>
          </p:cNvPr>
          <p:cNvSpPr/>
          <p:nvPr/>
        </p:nvSpPr>
        <p:spPr>
          <a:xfrm>
            <a:off x="205514" y="4090737"/>
            <a:ext cx="8778240" cy="411480"/>
          </a:xfrm>
          <a:prstGeom prst="rect">
            <a:avLst/>
          </a:prstGeom>
          <a:noFill/>
          <a:ln w="38100">
            <a:solidFill>
              <a:srgbClr val="19325C"/>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6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315453" y="1254778"/>
            <a:ext cx="7656597" cy="1200329"/>
          </a:xfrm>
          <a:prstGeom prst="rect">
            <a:avLst/>
          </a:prstGeom>
        </p:spPr>
        <p:txBody>
          <a:bodyPr wrap="square">
            <a:spAutoFit/>
          </a:bodyPr>
          <a:lstStyle/>
          <a:p>
            <a:pPr lvl="0" algn="ctr">
              <a:defRPr/>
            </a:pPr>
            <a: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When would you tell Don to resume his DOAC </a:t>
            </a:r>
            <a:r>
              <a:rPr lang="en-CA" sz="3600" b="1" dirty="0">
                <a:solidFill>
                  <a:prstClr val="white"/>
                </a:solidFill>
                <a:latin typeface="Arial Narrow" panose="020B0606020202030204" pitchFamily="34" charset="0"/>
                <a:cs typeface="Candara"/>
              </a:rPr>
              <a:t>post polypectomy</a:t>
            </a:r>
            <a: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Immediately after the procedure</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The next day</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In 2-3 days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When the gastroenterologist recommends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Never (too high a risk of recurrent GI bleed)</a:t>
            </a:r>
          </a:p>
          <a:p>
            <a:pPr lvl="1" algn="l" defTabSz="914377">
              <a:lnSpc>
                <a:spcPct val="100000"/>
              </a:lnSpc>
              <a:spcBef>
                <a:spcPts val="600"/>
              </a:spcBef>
            </a:pPr>
            <a:endPar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52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5" end="5"/>
                                            </p:txEl>
                                          </p:spTgt>
                                        </p:tgtEl>
                                        <p:attrNameLst>
                                          <p:attrName>style.color</p:attrName>
                                        </p:attrNameLst>
                                      </p:cBhvr>
                                      <p:to>
                                        <a:srgbClr val="30C1D7"/>
                                      </p:to>
                                    </p:animClr>
                                  </p:childTnLst>
                                </p:cTn>
                              </p:par>
                              <p:par>
                                <p:cTn id="7" presetID="3" presetClass="emph" presetSubtype="2" fill="hold" nodeType="withEffect">
                                  <p:stCondLst>
                                    <p:cond delay="0"/>
                                  </p:stCondLst>
                                  <p:childTnLst>
                                    <p:animClr clrSpc="rgb" dir="cw">
                                      <p:cBhvr override="childStyle">
                                        <p:cTn id="8" dur="500" fill="hold"/>
                                        <p:tgtEl>
                                          <p:spTgt spid="33">
                                            <p:txEl>
                                              <p:pRg st="6" end="6"/>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Post-Operative Guide</a:t>
            </a:r>
          </a:p>
        </p:txBody>
      </p:sp>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pic>
        <p:nvPicPr>
          <p:cNvPr id="6" name="Picture 5">
            <a:extLst>
              <a:ext uri="{FF2B5EF4-FFF2-40B4-BE49-F238E27FC236}">
                <a16:creationId xmlns:a16="http://schemas.microsoft.com/office/drawing/2014/main" id="{BA05903D-F4C1-475F-A61F-999F7679E3C4}"/>
              </a:ext>
            </a:extLst>
          </p:cNvPr>
          <p:cNvPicPr>
            <a:picLocks noChangeAspect="1"/>
          </p:cNvPicPr>
          <p:nvPr/>
        </p:nvPicPr>
        <p:blipFill>
          <a:blip r:embed="rId6"/>
          <a:stretch>
            <a:fillRect/>
          </a:stretch>
        </p:blipFill>
        <p:spPr>
          <a:xfrm>
            <a:off x="161925" y="1455649"/>
            <a:ext cx="8870449" cy="4499238"/>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D5435D98-FA3D-4A6E-A62F-AF045E69EA27}"/>
              </a:ext>
            </a:extLst>
          </p:cNvPr>
          <p:cNvSpPr/>
          <p:nvPr/>
        </p:nvSpPr>
        <p:spPr>
          <a:xfrm>
            <a:off x="5487400" y="2117557"/>
            <a:ext cx="3429000" cy="731520"/>
          </a:xfrm>
          <a:prstGeom prst="rect">
            <a:avLst/>
          </a:prstGeom>
          <a:noFill/>
          <a:ln w="38100">
            <a:solidFill>
              <a:srgbClr val="19325C"/>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62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388163" y="1366505"/>
            <a:ext cx="5744637" cy="4893647"/>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2600" b="1" dirty="0">
                <a:latin typeface="Arial Narrow" panose="020B0606020202030204" pitchFamily="34" charset="0"/>
              </a:rPr>
              <a:t>Don’s colonoscopy report diagnosed </a:t>
            </a:r>
            <a:r>
              <a:rPr lang="en-CA" sz="2600" b="1" dirty="0">
                <a:solidFill>
                  <a:srgbClr val="30C1D7"/>
                </a:solidFill>
                <a:latin typeface="Arial Narrow" panose="020B0606020202030204" pitchFamily="34" charset="0"/>
              </a:rPr>
              <a:t>diverticulosis</a:t>
            </a:r>
            <a:r>
              <a:rPr lang="en-CA" sz="2600" b="1" dirty="0">
                <a:latin typeface="Arial Narrow" panose="020B0606020202030204" pitchFamily="34" charset="0"/>
              </a:rPr>
              <a:t>.</a:t>
            </a:r>
          </a:p>
          <a:p>
            <a:pPr marL="342900" indent="-342900">
              <a:buClr>
                <a:srgbClr val="00B0F0"/>
              </a:buClr>
              <a:buFont typeface="Wingdings" panose="05000000000000000000" pitchFamily="2" charset="2"/>
              <a:buChar char="§"/>
            </a:pPr>
            <a:endParaRPr lang="en-CA" sz="26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600" b="1" dirty="0">
                <a:latin typeface="Arial Narrow" panose="020B0606020202030204" pitchFamily="34" charset="0"/>
              </a:rPr>
              <a:t>He was hospitalized three months later for a major lower GI bleed. </a:t>
            </a:r>
          </a:p>
          <a:p>
            <a:pPr marL="342900" indent="-342900">
              <a:buClr>
                <a:srgbClr val="00B0F0"/>
              </a:buClr>
              <a:buFont typeface="Wingdings" panose="05000000000000000000" pitchFamily="2" charset="2"/>
              <a:buChar char="§"/>
            </a:pPr>
            <a:endParaRPr lang="en-CA" sz="26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600" b="1" dirty="0">
                <a:latin typeface="Arial Narrow" panose="020B0606020202030204" pitchFamily="34" charset="0"/>
              </a:rPr>
              <a:t>His dabigatran was stopped </a:t>
            </a:r>
            <a:br>
              <a:rPr lang="en-CA" sz="2600" b="1" dirty="0">
                <a:latin typeface="Arial Narrow" panose="020B0606020202030204" pitchFamily="34" charset="0"/>
              </a:rPr>
            </a:br>
            <a:r>
              <a:rPr lang="en-CA" sz="2600" b="1" dirty="0">
                <a:latin typeface="Arial Narrow" panose="020B0606020202030204" pitchFamily="34" charset="0"/>
              </a:rPr>
              <a:t>and he received blood transfusions.</a:t>
            </a:r>
          </a:p>
          <a:p>
            <a:pPr marL="342900" indent="-342900">
              <a:buClr>
                <a:srgbClr val="00B0F0"/>
              </a:buClr>
              <a:buFont typeface="Wingdings" panose="05000000000000000000" pitchFamily="2" charset="2"/>
              <a:buChar char="§"/>
            </a:pPr>
            <a:endParaRPr lang="en-CA" sz="26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600" b="1" dirty="0">
                <a:latin typeface="Arial Narrow" panose="020B0606020202030204" pitchFamily="34" charset="0"/>
              </a:rPr>
              <a:t>He returns to your office 3 weeks later… </a:t>
            </a:r>
          </a:p>
          <a:p>
            <a:pPr>
              <a:buClr>
                <a:srgbClr val="00B0F0"/>
              </a:buClr>
            </a:pPr>
            <a:endParaRPr lang="en-CA" sz="2600" b="1" dirty="0">
              <a:latin typeface="Arial Narrow" panose="020B0606020202030204" pitchFamily="34" charset="0"/>
            </a:endParaRPr>
          </a:p>
          <a:p>
            <a:pPr>
              <a:buClr>
                <a:srgbClr val="102642"/>
              </a:buClr>
            </a:pPr>
            <a:endParaRPr lang="en-US" sz="2600" b="1" dirty="0">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2</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642984" y="1349000"/>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Don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82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E6B39616-60DF-4146-A1B9-06B6982DBAB6}"/>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99" y="1947503"/>
            <a:ext cx="3278519" cy="4917778"/>
          </a:xfrm>
          <a:prstGeom prst="rect">
            <a:avLst/>
          </a:prstGeom>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285137"/>
            <a:ext cx="7783077" cy="1077218"/>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What would be your recommendation for Don </a:t>
            </a:r>
            <a:br>
              <a:rPr lang="en-CA" sz="3200" b="1" dirty="0">
                <a:solidFill>
                  <a:prstClr val="white">
                    <a:lumMod val="95000"/>
                  </a:prstClr>
                </a:solidFill>
                <a:latin typeface="Arial Narrow" panose="020B0606020202030204" pitchFamily="34" charset="0"/>
                <a:cs typeface="Candara"/>
              </a:rPr>
            </a:br>
            <a:r>
              <a:rPr lang="en-CA" sz="3200" b="1" dirty="0">
                <a:solidFill>
                  <a:prstClr val="white">
                    <a:lumMod val="95000"/>
                  </a:prstClr>
                </a:solidFill>
                <a:latin typeface="Arial Narrow" panose="020B0606020202030204" pitchFamily="34" charset="0"/>
                <a:cs typeface="Candara"/>
              </a:rPr>
              <a:t>following his diagnosis of </a:t>
            </a:r>
            <a:r>
              <a:rPr lang="en-CA" sz="3200" b="1" dirty="0">
                <a:solidFill>
                  <a:srgbClr val="DCF4F8"/>
                </a:solidFill>
                <a:latin typeface="Arial Narrow" panose="020B0606020202030204" pitchFamily="34" charset="0"/>
                <a:cs typeface="Candara"/>
              </a:rPr>
              <a:t>diverticulosis</a:t>
            </a:r>
            <a:r>
              <a:rPr lang="en-CA" sz="3200" b="1" dirty="0">
                <a:solidFill>
                  <a:prstClr val="white">
                    <a:lumMod val="95000"/>
                  </a:prstClr>
                </a:solidFill>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Dabigatran 110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Apixaban 2.5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Apixaban 5 mg BID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Rivaroxaban 15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Rivaroxaban 20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Warfarin (target INR 2-3)</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ASA 80 mg daily</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Long term cessation of anticoagulation </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11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3" end="3"/>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220969"/>
            <a:ext cx="7783077"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if Don had bleeding from</a:t>
            </a:r>
            <a:br>
              <a:rPr lang="en-CA" sz="3600" b="1" dirty="0">
                <a:solidFill>
                  <a:prstClr val="white">
                    <a:lumMod val="95000"/>
                  </a:prstClr>
                </a:solidFill>
                <a:latin typeface="Arial Narrow" panose="020B0606020202030204" pitchFamily="34" charset="0"/>
                <a:cs typeface="Candara"/>
              </a:rPr>
            </a:br>
            <a:r>
              <a:rPr lang="en-CA" sz="3600" b="1" dirty="0">
                <a:solidFill>
                  <a:prstClr val="white">
                    <a:lumMod val="95000"/>
                  </a:prstClr>
                </a:solidFill>
                <a:latin typeface="Arial Narrow" panose="020B0606020202030204" pitchFamily="34" charset="0"/>
                <a:cs typeface="Candara"/>
              </a:rPr>
              <a:t> </a:t>
            </a:r>
            <a:r>
              <a:rPr lang="en-CA" sz="3600" b="1" dirty="0">
                <a:solidFill>
                  <a:srgbClr val="DCF4F8"/>
                </a:solidFill>
                <a:latin typeface="Arial Narrow" panose="020B0606020202030204" pitchFamily="34" charset="0"/>
                <a:cs typeface="Candara"/>
              </a:rPr>
              <a:t>small bowel angiodysplasia </a:t>
            </a:r>
            <a:r>
              <a:rPr lang="en-CA" sz="3600" b="1" dirty="0">
                <a:solidFill>
                  <a:prstClr val="white">
                    <a:lumMod val="95000"/>
                  </a:prstClr>
                </a:solidFill>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Dabigatran 110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Apixaban 2.5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Apixaban 5 mg BID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Rivaroxaban 15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Rivaroxaban 20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Warfarin (target INR 2-3)</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ASA 80 mg daily</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Long term cessation of anticoagulation </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62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11" end="11"/>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a:defRPr/>
            </a:pPr>
            <a:r>
              <a:rPr lang="en-CA" sz="4800" b="1" dirty="0">
                <a:solidFill>
                  <a:srgbClr val="1B1A5A"/>
                </a:solidFill>
                <a:latin typeface="Arial Narrow" panose="020B0606020202030204" pitchFamily="34" charset="0"/>
                <a:cs typeface="Aharoni" panose="02010803020104030203" pitchFamily="2" charset="-79"/>
              </a:rPr>
              <a:t>Key Messages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476786"/>
            <a:ext cx="7816751" cy="4708981"/>
          </a:xfrm>
          <a:prstGeom prst="rect">
            <a:avLst/>
          </a:prstGeom>
          <a:noFill/>
        </p:spPr>
        <p:txBody>
          <a:bodyPr wrap="square" rtlCol="0">
            <a:spAutoFit/>
          </a:bodyPr>
          <a:lstStyle/>
          <a:p>
            <a:pPr marL="285750" indent="-285750" defTabSz="914400">
              <a:buClr>
                <a:srgbClr val="30C1D7"/>
              </a:buClr>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It is important to modify bleeding risk factors, especially in the event of a recent GI bleed</a:t>
            </a:r>
          </a:p>
          <a:p>
            <a:pPr marL="285750" indent="-285750" defTabSz="914400">
              <a:buClr>
                <a:srgbClr val="30C1D7"/>
              </a:buClr>
              <a:buFont typeface="Wingdings" panose="05000000000000000000" pitchFamily="2" charset="2"/>
              <a:buChar char="§"/>
              <a:defRPr/>
            </a:pPr>
            <a:endParaRPr lang="en-CA" sz="2000" b="1" dirty="0">
              <a:solidFill>
                <a:schemeClr val="tx1">
                  <a:lumMod val="85000"/>
                  <a:lumOff val="15000"/>
                </a:schemeClr>
              </a:solidFill>
              <a:latin typeface="Arial Narrow" panose="020B0606020202030204" pitchFamily="34" charset="0"/>
              <a:cs typeface="Candara"/>
            </a:endParaRPr>
          </a:p>
          <a:p>
            <a:pPr marL="285750" indent="-285750" defTabSz="914400">
              <a:buClr>
                <a:srgbClr val="30C1D7"/>
              </a:buClr>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GI Bleed is NOT a contraindication to subsequent oral anticoagulation in most cases</a:t>
            </a:r>
            <a:br>
              <a:rPr lang="en-CA" sz="2000" b="1" dirty="0">
                <a:solidFill>
                  <a:schemeClr val="tx1">
                    <a:lumMod val="85000"/>
                    <a:lumOff val="15000"/>
                  </a:schemeClr>
                </a:solidFill>
                <a:latin typeface="Arial Narrow" panose="020B0606020202030204" pitchFamily="34" charset="0"/>
                <a:cs typeface="Candara"/>
              </a:rPr>
            </a:br>
            <a:endParaRPr lang="en-CA" sz="2000" b="1" dirty="0">
              <a:solidFill>
                <a:schemeClr val="tx1">
                  <a:lumMod val="85000"/>
                  <a:lumOff val="15000"/>
                </a:schemeClr>
              </a:solidFill>
              <a:latin typeface="Arial Narrow" panose="020B0606020202030204" pitchFamily="34" charset="0"/>
              <a:cs typeface="Candara"/>
            </a:endParaRPr>
          </a:p>
          <a:p>
            <a:pPr marL="285750" indent="-285750" defTabSz="914400">
              <a:buClr>
                <a:srgbClr val="30C1D7"/>
              </a:buClr>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Evidence, obtained by indirect comparisons, suggests there are clinically relevant differences in rates of dyspepsia and GI bleeding risk between different DOACs</a:t>
            </a:r>
            <a:br>
              <a:rPr lang="en-CA" sz="2000" b="1" dirty="0">
                <a:solidFill>
                  <a:schemeClr val="tx1">
                    <a:lumMod val="85000"/>
                    <a:lumOff val="15000"/>
                  </a:schemeClr>
                </a:solidFill>
                <a:latin typeface="Arial Narrow" panose="020B0606020202030204" pitchFamily="34" charset="0"/>
                <a:cs typeface="Candara"/>
              </a:rPr>
            </a:br>
            <a:endParaRPr lang="en-CA" sz="2000" b="1" dirty="0">
              <a:solidFill>
                <a:schemeClr val="tx1">
                  <a:lumMod val="85000"/>
                  <a:lumOff val="15000"/>
                </a:schemeClr>
              </a:solidFill>
              <a:latin typeface="Arial Narrow" panose="020B0606020202030204" pitchFamily="34" charset="0"/>
              <a:cs typeface="Candara"/>
            </a:endParaRPr>
          </a:p>
          <a:p>
            <a:pPr marL="285750" indent="-285750" defTabSz="914400">
              <a:buClr>
                <a:srgbClr val="30C1D7"/>
              </a:buClr>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In general, the new oral anticoagulants should be stopped for 1 or 2 days prior to procedures with a moderate bleeding risk and for 2 to 3 days prior to procedures with a high bleeding risk</a:t>
            </a:r>
            <a:br>
              <a:rPr lang="en-CA" sz="2000" b="1" dirty="0">
                <a:solidFill>
                  <a:schemeClr val="tx1">
                    <a:lumMod val="85000"/>
                    <a:lumOff val="15000"/>
                  </a:schemeClr>
                </a:solidFill>
                <a:latin typeface="Arial Narrow" panose="020B0606020202030204" pitchFamily="34" charset="0"/>
                <a:cs typeface="Candara"/>
              </a:rPr>
            </a:br>
            <a:endParaRPr lang="en-CA" sz="2000" b="1" dirty="0">
              <a:solidFill>
                <a:schemeClr val="tx1">
                  <a:lumMod val="85000"/>
                  <a:lumOff val="15000"/>
                </a:schemeClr>
              </a:solidFill>
              <a:latin typeface="Arial Narrow" panose="020B0606020202030204" pitchFamily="34" charset="0"/>
              <a:cs typeface="Candara"/>
            </a:endParaRPr>
          </a:p>
          <a:p>
            <a:pPr marL="285750" indent="-285750" defTabSz="914400">
              <a:buClr>
                <a:srgbClr val="30C1D7"/>
              </a:buClr>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There is NO evidence that PPI reduces bleeding risk</a:t>
            </a: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0" name="Text Box 3">
            <a:extLst>
              <a:ext uri="{FF2B5EF4-FFF2-40B4-BE49-F238E27FC236}">
                <a16:creationId xmlns:a16="http://schemas.microsoft.com/office/drawing/2014/main" id="{5E53884D-EF45-4B1A-BF78-FF0E4DD53B86}"/>
              </a:ext>
            </a:extLst>
          </p:cNvPr>
          <p:cNvSpPr txBox="1">
            <a:spLocks noChangeArrowheads="1"/>
          </p:cNvSpPr>
          <p:nvPr/>
        </p:nvSpPr>
        <p:spPr bwMode="auto">
          <a:xfrm>
            <a:off x="146654" y="6510899"/>
            <a:ext cx="5114115" cy="246221"/>
          </a:xfrm>
          <a:prstGeom prst="rect">
            <a:avLst/>
          </a:prstGeom>
          <a:noFill/>
          <a:ln w="9525">
            <a:noFill/>
            <a:miter lim="800000"/>
            <a:headEnd/>
            <a:tailEnd/>
          </a:ln>
        </p:spPr>
        <p:txBody>
          <a:bodyPr wrap="square">
            <a:spAutoFit/>
          </a:bodyPr>
          <a:lstStyle/>
          <a:p>
            <a:pPr lvl="0" defTabSz="914400"/>
            <a:r>
              <a:rPr lang="en-CA" sz="1000" dirty="0">
                <a:solidFill>
                  <a:prstClr val="white"/>
                </a:solidFill>
                <a:latin typeface="Arial Narrow" panose="020B0606020202030204" pitchFamily="34" charset="0"/>
              </a:rPr>
              <a:t>SPAF = Stroke Prevention in Atrial Fibrillation</a:t>
            </a:r>
          </a:p>
        </p:txBody>
      </p:sp>
    </p:spTree>
    <p:extLst>
      <p:ext uri="{BB962C8B-B14F-4D97-AF65-F5344CB8AC3E}">
        <p14:creationId xmlns:p14="http://schemas.microsoft.com/office/powerpoint/2010/main" val="3431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176140"/>
            <a:ext cx="7783077" cy="1200329"/>
          </a:xfrm>
          <a:prstGeom prst="rect">
            <a:avLst/>
          </a:prstGeom>
        </p:spPr>
        <p:txBody>
          <a:bodyPr wrap="square">
            <a:spAutoFit/>
          </a:bodyPr>
          <a:lstStyle/>
          <a:p>
            <a:pPr algn="ctr">
              <a:defRPr/>
            </a:pPr>
            <a:r>
              <a:rPr lang="en-CA" sz="3600" b="1" dirty="0">
                <a:solidFill>
                  <a:schemeClr val="bg1">
                    <a:lumMod val="95000"/>
                  </a:schemeClr>
                </a:solidFill>
                <a:latin typeface="Arial Narrow" panose="020B0606020202030204" pitchFamily="34" charset="0"/>
                <a:cs typeface="Candara"/>
              </a:rPr>
              <a:t>What would you recommend for Don </a:t>
            </a:r>
            <a:br>
              <a:rPr lang="en-CA" sz="3600" b="1" dirty="0">
                <a:solidFill>
                  <a:schemeClr val="bg1">
                    <a:lumMod val="95000"/>
                  </a:schemeClr>
                </a:solidFill>
                <a:latin typeface="Arial Narrow" panose="020B0606020202030204" pitchFamily="34" charset="0"/>
                <a:cs typeface="Candara"/>
              </a:rPr>
            </a:br>
            <a:r>
              <a:rPr lang="en-CA" sz="3600" b="1" dirty="0">
                <a:solidFill>
                  <a:schemeClr val="bg1">
                    <a:lumMod val="95000"/>
                  </a:schemeClr>
                </a:solidFill>
                <a:latin typeface="Arial Narrow" panose="020B0606020202030204" pitchFamily="34" charset="0"/>
                <a:cs typeface="Candara"/>
              </a:rPr>
              <a:t>(dyspepsia; rectal bleeding; </a:t>
            </a:r>
            <a:r>
              <a:rPr lang="en-CA" sz="3600" b="1" dirty="0">
                <a:solidFill>
                  <a:srgbClr val="DCF4F8"/>
                </a:solidFill>
                <a:latin typeface="Arial Narrow" panose="020B0606020202030204" pitchFamily="34" charset="0"/>
                <a:cs typeface="Candara"/>
              </a:rPr>
              <a:t>Hb 135 g/L</a:t>
            </a:r>
            <a:r>
              <a:rPr lang="en-CA" sz="3600" b="1" dirty="0">
                <a:solidFill>
                  <a:schemeClr val="bg1">
                    <a:lumMod val="95000"/>
                  </a:schemeClr>
                </a:solidFill>
                <a:latin typeface="Arial Narrow" panose="020B0606020202030204" pitchFamily="34" charset="0"/>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CA" b="1" i="1" dirty="0">
                <a:solidFill>
                  <a:srgbClr val="23334E"/>
                </a:solidFill>
                <a:latin typeface="Arial Narrow" panose="020B0606020202030204" pitchFamily="34" charset="0"/>
                <a:cs typeface="Aharoni" panose="02010803020104030203" pitchFamily="2" charset="-79"/>
              </a:rPr>
              <a:t>Select from one or more of the available options</a:t>
            </a:r>
          </a:p>
          <a:p>
            <a:pPr algn="l">
              <a:lnSpc>
                <a:spcPct val="100000"/>
              </a:lnSpc>
              <a:spcBef>
                <a:spcPts val="0"/>
              </a:spcBef>
              <a:buClr>
                <a:schemeClr val="accent2"/>
              </a:buClr>
            </a:pPr>
            <a:endParaRPr lang="en-CA" sz="1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Continue Dabigatran 110 mg bid </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Stop Dabigatran anticoagulation</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Switch to ASA 80 mg daily</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Switch to Warfarin </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Switch to Apixaban</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Switch to </a:t>
            </a:r>
            <a:r>
              <a:rPr lang="en-CA" sz="1800" b="1" dirty="0" err="1">
                <a:latin typeface="Arial Narrow" panose="020B0606020202030204" pitchFamily="34" charset="0"/>
                <a:ea typeface="Lato" panose="020F0502020204030203" pitchFamily="34" charset="0"/>
                <a:cs typeface="Lato" panose="020F0502020204030203" pitchFamily="34" charset="0"/>
              </a:rPr>
              <a:t>Edoxaban</a:t>
            </a:r>
            <a:endParaRPr lang="en-CA" sz="1800" b="1" dirty="0">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Switch to Rivaroxaban</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Add a PPI</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Refer to GI specialist to investigate further</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6" end="6"/>
                                            </p:txEl>
                                          </p:spTgt>
                                        </p:tgtEl>
                                        <p:attrNameLst>
                                          <p:attrName>style.color</p:attrName>
                                        </p:attrNameLst>
                                      </p:cBhvr>
                                      <p:to>
                                        <a:srgbClr val="30C1D7"/>
                                      </p:to>
                                    </p:animClr>
                                  </p:childTnLst>
                                </p:cTn>
                              </p:par>
                              <p:par>
                                <p:cTn id="7" presetID="3" presetClass="emph" presetSubtype="2" fill="hold" nodeType="withEffect">
                                  <p:stCondLst>
                                    <p:cond delay="0"/>
                                  </p:stCondLst>
                                  <p:childTnLst>
                                    <p:animClr clrSpc="rgb" dir="cw">
                                      <p:cBhvr override="childStyle">
                                        <p:cTn id="8" dur="750" fill="hold"/>
                                        <p:tgtEl>
                                          <p:spTgt spid="33">
                                            <p:txEl>
                                              <p:pRg st="7" end="7"/>
                                            </p:txEl>
                                          </p:spTgt>
                                        </p:tgtEl>
                                        <p:attrNameLst>
                                          <p:attrName>style.color</p:attrName>
                                        </p:attrNameLst>
                                      </p:cBhvr>
                                      <p:to>
                                        <a:srgbClr val="30C1D7"/>
                                      </p:to>
                                    </p:animClr>
                                  </p:childTnLst>
                                </p:cTn>
                              </p:par>
                              <p:par>
                                <p:cTn id="9" presetID="3" presetClass="emph" presetSubtype="2" fill="hold" nodeType="withEffect">
                                  <p:stCondLst>
                                    <p:cond delay="0"/>
                                  </p:stCondLst>
                                  <p:childTnLst>
                                    <p:animClr clrSpc="rgb" dir="cw">
                                      <p:cBhvr override="childStyle">
                                        <p:cTn id="10" dur="750" fill="hold"/>
                                        <p:tgtEl>
                                          <p:spTgt spid="33">
                                            <p:txEl>
                                              <p:pRg st="8" end="8"/>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Stroke Prevention in AF: </a:t>
            </a:r>
            <a:b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CA" sz="28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rPr>
              <a:t>Clinical Pharmacology and Dosing of DOACs</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43" name="Table 42">
            <a:extLst>
              <a:ext uri="{FF2B5EF4-FFF2-40B4-BE49-F238E27FC236}">
                <a16:creationId xmlns:a16="http://schemas.microsoft.com/office/drawing/2014/main" id="{A55070E0-64A1-47A5-855C-259C15119F13}"/>
              </a:ext>
            </a:extLst>
          </p:cNvPr>
          <p:cNvGraphicFramePr>
            <a:graphicFrameLocks noGrp="1"/>
          </p:cNvGraphicFramePr>
          <p:nvPr>
            <p:extLst/>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eliquis</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Pradaxa</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lixiana</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(Xarelto)</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856605251"/>
                  </a:ext>
                </a:extLst>
              </a:tr>
            </a:tbl>
          </a:graphicData>
        </a:graphic>
      </p:graphicFrame>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June 16,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July 20, 2015.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November</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3911335" y="6246279"/>
            <a:ext cx="4583374" cy="356802"/>
          </a:xfrm>
          <a:prstGeom prst="rect">
            <a:avLst/>
          </a:prstGeom>
        </p:spPr>
        <p:txBody>
          <a:bodyPr vert="horz" lIns="91440" tIns="45720" rIns="91440" bIns="45720" rtlCol="0" anchor="ctr"/>
          <a:lstStyle>
            <a:lvl1pPr>
              <a:defRPr sz="9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4240EE6C-EBD6-4EB6-B122-63C86622683B}"/>
              </a:ext>
            </a:extLst>
          </p:cNvPr>
          <p:cNvSpPr/>
          <p:nvPr/>
        </p:nvSpPr>
        <p:spPr>
          <a:xfrm>
            <a:off x="4699589" y="2714900"/>
            <a:ext cx="861238" cy="393405"/>
          </a:xfrm>
          <a:prstGeom prst="rect">
            <a:avLst/>
          </a:prstGeom>
          <a:noFill/>
          <a:ln w="38100">
            <a:solidFill>
              <a:srgbClr val="19325C"/>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8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B113C6A8-9A4B-4752-A660-EE9A242E8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551" y="3697525"/>
            <a:ext cx="2980697" cy="2395530"/>
          </a:xfrm>
          <a:prstGeom prst="rect">
            <a:avLst/>
          </a:prstGeom>
        </p:spPr>
      </p:pic>
      <p:pic>
        <p:nvPicPr>
          <p:cNvPr id="5" name="Picture 4">
            <a:extLst>
              <a:ext uri="{FF2B5EF4-FFF2-40B4-BE49-F238E27FC236}">
                <a16:creationId xmlns:a16="http://schemas.microsoft.com/office/drawing/2014/main" id="{43A2FA68-8A53-491D-8655-81BE51BAE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526" y="1703418"/>
            <a:ext cx="3425669" cy="2755164"/>
          </a:xfrm>
          <a:prstGeom prst="rect">
            <a:avLst/>
          </a:prstGeom>
        </p:spPr>
      </p:pic>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41828"/>
            <a:ext cx="6867311"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Dabigatran and the Stomach</a:t>
            </a:r>
          </a:p>
        </p:txBody>
      </p:sp>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55177" y="6370052"/>
            <a:ext cx="4341263" cy="400110"/>
          </a:xfrm>
          <a:prstGeom prst="rect">
            <a:avLst/>
          </a:prstGeom>
          <a:noFill/>
          <a:ln w="9525">
            <a:noFill/>
            <a:miter lim="800000"/>
            <a:headEnd/>
            <a:tailEnd/>
          </a:ln>
        </p:spPr>
        <p:txBody>
          <a:bodyPr wrap="square">
            <a:spAutoFit/>
          </a:bodyPr>
          <a:lstStyle/>
          <a:p>
            <a:pPr lvl="0"/>
            <a:r>
              <a:rPr lang="fr-FR" altLang="en-US" sz="1000" dirty="0">
                <a:solidFill>
                  <a:prstClr val="white"/>
                </a:solidFill>
                <a:latin typeface="Arial Narrow" panose="020B0606020202030204" pitchFamily="34" charset="0"/>
                <a:cs typeface="Lato"/>
              </a:rPr>
              <a:t>Boehringer </a:t>
            </a:r>
            <a:r>
              <a:rPr lang="fr-FR" altLang="en-US" sz="1000" dirty="0" err="1">
                <a:solidFill>
                  <a:prstClr val="white"/>
                </a:solidFill>
                <a:latin typeface="Arial Narrow" panose="020B0606020202030204" pitchFamily="34" charset="0"/>
                <a:cs typeface="Lato"/>
              </a:rPr>
              <a:t>Ingelheim</a:t>
            </a:r>
            <a:r>
              <a:rPr lang="fr-FR" altLang="en-US" sz="1000" dirty="0">
                <a:solidFill>
                  <a:prstClr val="white"/>
                </a:solidFill>
                <a:latin typeface="Arial Narrow" panose="020B0606020202030204" pitchFamily="34" charset="0"/>
                <a:cs typeface="Lato"/>
              </a:rPr>
              <a:t> Canada Ltd. (2014).  Pradaxa Product </a:t>
            </a:r>
            <a:r>
              <a:rPr lang="fr-FR" altLang="en-US" sz="1000" dirty="0" err="1">
                <a:solidFill>
                  <a:prstClr val="white"/>
                </a:solidFill>
                <a:latin typeface="Arial Narrow" panose="020B0606020202030204" pitchFamily="34" charset="0"/>
                <a:cs typeface="Lato"/>
              </a:rPr>
              <a:t>Monograph</a:t>
            </a:r>
            <a:r>
              <a:rPr lang="fr-FR" altLang="en-US" sz="1000" dirty="0">
                <a:solidFill>
                  <a:prstClr val="white"/>
                </a:solidFill>
                <a:latin typeface="Arial Narrow" panose="020B0606020202030204" pitchFamily="34" charset="0"/>
                <a:cs typeface="Lato"/>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27" name="Chart 26">
            <a:extLst>
              <a:ext uri="{FF2B5EF4-FFF2-40B4-BE49-F238E27FC236}">
                <a16:creationId xmlns:a16="http://schemas.microsoft.com/office/drawing/2014/main" id="{51705E64-E79F-48F9-B486-455F6BADBFD3}"/>
              </a:ext>
            </a:extLst>
          </p:cNvPr>
          <p:cNvGraphicFramePr/>
          <p:nvPr>
            <p:extLst>
              <p:ext uri="{D42A27DB-BD31-4B8C-83A1-F6EECF244321}">
                <p14:modId xmlns:p14="http://schemas.microsoft.com/office/powerpoint/2010/main" val="1625402627"/>
              </p:ext>
            </p:extLst>
          </p:nvPr>
        </p:nvGraphicFramePr>
        <p:xfrm>
          <a:off x="2213681" y="4721243"/>
          <a:ext cx="1679757" cy="156707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8" name="Chart 27">
            <a:extLst>
              <a:ext uri="{FF2B5EF4-FFF2-40B4-BE49-F238E27FC236}">
                <a16:creationId xmlns:a16="http://schemas.microsoft.com/office/drawing/2014/main" id="{8FD8839C-4C1D-48E6-AEE5-0B5478BEA6E4}"/>
              </a:ext>
            </a:extLst>
          </p:cNvPr>
          <p:cNvGraphicFramePr/>
          <p:nvPr>
            <p:extLst>
              <p:ext uri="{D42A27DB-BD31-4B8C-83A1-F6EECF244321}">
                <p14:modId xmlns:p14="http://schemas.microsoft.com/office/powerpoint/2010/main" val="365843671"/>
              </p:ext>
            </p:extLst>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9"/>
          </a:graphicData>
        </a:graphic>
      </p:graphicFrame>
      <p:sp>
        <p:nvSpPr>
          <p:cNvPr id="31" name="TextBox 30">
            <a:extLst>
              <a:ext uri="{FF2B5EF4-FFF2-40B4-BE49-F238E27FC236}">
                <a16:creationId xmlns:a16="http://schemas.microsoft.com/office/drawing/2014/main" id="{B4209B22-2E37-4C4B-B7ED-22486485D2F5}"/>
              </a:ext>
            </a:extLst>
          </p:cNvPr>
          <p:cNvSpPr txBox="1"/>
          <p:nvPr/>
        </p:nvSpPr>
        <p:spPr>
          <a:xfrm>
            <a:off x="1031358" y="1753415"/>
            <a:ext cx="1499191" cy="830997"/>
          </a:xfrm>
          <a:prstGeom prst="rect">
            <a:avLst/>
          </a:prstGeom>
          <a:noFill/>
        </p:spPr>
        <p:txBody>
          <a:bodyPr wrap="square" rtlCol="0">
            <a:spAutoFit/>
          </a:bodyPr>
          <a:lstStyle/>
          <a:p>
            <a:pPr algn="ctr"/>
            <a:r>
              <a:rPr lang="en-CA" sz="2400" b="1" dirty="0">
                <a:solidFill>
                  <a:prstClr val="black"/>
                </a:solidFill>
                <a:latin typeface="Arial Narrow" panose="020B0606020202030204" pitchFamily="34" charset="0"/>
              </a:rPr>
              <a:t>Dabigatran Capsule</a:t>
            </a:r>
            <a:endParaRPr lang="en-US" sz="2400" b="1" dirty="0">
              <a:solidFill>
                <a:prstClr val="black"/>
              </a:solidFill>
              <a:latin typeface="Arial Narrow" panose="020B0606020202030204" pitchFamily="34" charset="0"/>
            </a:endParaRPr>
          </a:p>
        </p:txBody>
      </p:sp>
      <p:cxnSp>
        <p:nvCxnSpPr>
          <p:cNvPr id="32" name="Straight Connector 31">
            <a:extLst>
              <a:ext uri="{FF2B5EF4-FFF2-40B4-BE49-F238E27FC236}">
                <a16:creationId xmlns:a16="http://schemas.microsoft.com/office/drawing/2014/main" id="{3D136E87-9014-4529-9A5A-F704A944EC98}"/>
              </a:ext>
            </a:extLst>
          </p:cNvPr>
          <p:cNvCxnSpPr>
            <a:cxnSpLocks/>
          </p:cNvCxnSpPr>
          <p:nvPr/>
        </p:nvCxnSpPr>
        <p:spPr>
          <a:xfrm>
            <a:off x="3233830" y="2996311"/>
            <a:ext cx="2382248" cy="1843230"/>
          </a:xfrm>
          <a:prstGeom prst="line">
            <a:avLst/>
          </a:prstGeom>
          <a:noFill/>
          <a:ln w="19050" cap="flat" cmpd="sng" algn="ctr">
            <a:solidFill>
              <a:srgbClr val="183059"/>
            </a:solidFill>
            <a:prstDash val="solid"/>
            <a:miter lim="800000"/>
          </a:ln>
          <a:effectLst/>
        </p:spPr>
      </p:cxnSp>
      <p:cxnSp>
        <p:nvCxnSpPr>
          <p:cNvPr id="33" name="Straight Connector 32">
            <a:extLst>
              <a:ext uri="{FF2B5EF4-FFF2-40B4-BE49-F238E27FC236}">
                <a16:creationId xmlns:a16="http://schemas.microsoft.com/office/drawing/2014/main" id="{9252B285-DF8A-4FD7-9921-22399AC3F6DE}"/>
              </a:ext>
            </a:extLst>
          </p:cNvPr>
          <p:cNvCxnSpPr>
            <a:cxnSpLocks/>
          </p:cNvCxnSpPr>
          <p:nvPr/>
        </p:nvCxnSpPr>
        <p:spPr>
          <a:xfrm>
            <a:off x="3233830" y="2996311"/>
            <a:ext cx="2873047" cy="1020068"/>
          </a:xfrm>
          <a:prstGeom prst="line">
            <a:avLst/>
          </a:prstGeom>
          <a:noFill/>
          <a:ln w="19050" cap="flat" cmpd="sng" algn="ctr">
            <a:solidFill>
              <a:srgbClr val="183059"/>
            </a:solidFill>
            <a:prstDash val="solid"/>
            <a:miter lim="800000"/>
          </a:ln>
          <a:effectLst/>
        </p:spPr>
      </p:cxnSp>
      <p:cxnSp>
        <p:nvCxnSpPr>
          <p:cNvPr id="34" name="Straight Connector 33">
            <a:extLst>
              <a:ext uri="{FF2B5EF4-FFF2-40B4-BE49-F238E27FC236}">
                <a16:creationId xmlns:a16="http://schemas.microsoft.com/office/drawing/2014/main" id="{694E7461-9CB7-44EC-81BF-F59D53D3DF74}"/>
              </a:ext>
            </a:extLst>
          </p:cNvPr>
          <p:cNvCxnSpPr>
            <a:cxnSpLocks/>
          </p:cNvCxnSpPr>
          <p:nvPr/>
        </p:nvCxnSpPr>
        <p:spPr>
          <a:xfrm flipV="1">
            <a:off x="4724829" y="5077872"/>
            <a:ext cx="1009068" cy="450296"/>
          </a:xfrm>
          <a:prstGeom prst="line">
            <a:avLst/>
          </a:prstGeom>
          <a:noFill/>
          <a:ln w="19050" cap="flat" cmpd="sng" algn="ctr">
            <a:solidFill>
              <a:srgbClr val="43BAD8"/>
            </a:solidFill>
            <a:prstDash val="solid"/>
            <a:miter lim="800000"/>
          </a:ln>
          <a:effectLst/>
        </p:spPr>
      </p:cxnSp>
      <p:sp>
        <p:nvSpPr>
          <p:cNvPr id="35" name="TextBox 34">
            <a:extLst>
              <a:ext uri="{FF2B5EF4-FFF2-40B4-BE49-F238E27FC236}">
                <a16:creationId xmlns:a16="http://schemas.microsoft.com/office/drawing/2014/main" id="{0BE70CAA-F928-4957-95A8-D94EAE527946}"/>
              </a:ext>
            </a:extLst>
          </p:cNvPr>
          <p:cNvSpPr txBox="1"/>
          <p:nvPr/>
        </p:nvSpPr>
        <p:spPr>
          <a:xfrm>
            <a:off x="2662211" y="5321714"/>
            <a:ext cx="2477059" cy="400110"/>
          </a:xfrm>
          <a:prstGeom prst="rect">
            <a:avLst/>
          </a:prstGeom>
          <a:noFill/>
        </p:spPr>
        <p:txBody>
          <a:bodyPr wrap="square" rtlCol="0">
            <a:spAutoFit/>
          </a:bodyPr>
          <a:lstStyle/>
          <a:p>
            <a:pPr algn="ctr"/>
            <a:r>
              <a:rPr lang="en-CA" sz="2000" b="1" dirty="0">
                <a:solidFill>
                  <a:srgbClr val="43BAD8"/>
                </a:solidFill>
                <a:latin typeface="Arial Narrow" panose="020B0606020202030204" pitchFamily="34" charset="0"/>
              </a:rPr>
              <a:t>Dabigatran Coat</a:t>
            </a:r>
            <a:endParaRPr lang="en-US" sz="2000" b="1" dirty="0">
              <a:solidFill>
                <a:srgbClr val="43BAD8"/>
              </a:solidFill>
              <a:latin typeface="Arial Narrow" panose="020B0606020202030204" pitchFamily="34" charset="0"/>
            </a:endParaRPr>
          </a:p>
        </p:txBody>
      </p:sp>
      <p:cxnSp>
        <p:nvCxnSpPr>
          <p:cNvPr id="36" name="Straight Connector 35">
            <a:extLst>
              <a:ext uri="{FF2B5EF4-FFF2-40B4-BE49-F238E27FC236}">
                <a16:creationId xmlns:a16="http://schemas.microsoft.com/office/drawing/2014/main" id="{74D2AED6-A10A-408B-B30B-1EBB94CD7FF2}"/>
              </a:ext>
            </a:extLst>
          </p:cNvPr>
          <p:cNvCxnSpPr>
            <a:cxnSpLocks/>
          </p:cNvCxnSpPr>
          <p:nvPr/>
        </p:nvCxnSpPr>
        <p:spPr>
          <a:xfrm flipH="1" flipV="1">
            <a:off x="7051581" y="5169871"/>
            <a:ext cx="435187" cy="378734"/>
          </a:xfrm>
          <a:prstGeom prst="line">
            <a:avLst/>
          </a:prstGeom>
          <a:noFill/>
          <a:ln w="19050" cap="flat" cmpd="sng" algn="ctr">
            <a:solidFill>
              <a:srgbClr val="0E1838"/>
            </a:solidFill>
            <a:prstDash val="solid"/>
            <a:miter lim="800000"/>
          </a:ln>
          <a:effectLst/>
        </p:spPr>
      </p:cxnSp>
      <p:sp>
        <p:nvSpPr>
          <p:cNvPr id="37" name="TextBox 36">
            <a:extLst>
              <a:ext uri="{FF2B5EF4-FFF2-40B4-BE49-F238E27FC236}">
                <a16:creationId xmlns:a16="http://schemas.microsoft.com/office/drawing/2014/main" id="{464875EA-6127-41B2-99F4-0E22C717B7D4}"/>
              </a:ext>
            </a:extLst>
          </p:cNvPr>
          <p:cNvSpPr txBox="1"/>
          <p:nvPr/>
        </p:nvSpPr>
        <p:spPr>
          <a:xfrm>
            <a:off x="6882392" y="5324846"/>
            <a:ext cx="2477059" cy="400110"/>
          </a:xfrm>
          <a:prstGeom prst="rect">
            <a:avLst/>
          </a:prstGeom>
          <a:noFill/>
        </p:spPr>
        <p:txBody>
          <a:bodyPr wrap="square" rtlCol="0">
            <a:spAutoFit/>
          </a:bodyPr>
          <a:lstStyle/>
          <a:p>
            <a:pPr algn="ctr"/>
            <a:r>
              <a:rPr lang="en-CA" sz="2000" b="1" dirty="0">
                <a:solidFill>
                  <a:srgbClr val="0E1838"/>
                </a:solidFill>
                <a:latin typeface="Arial Narrow" panose="020B0606020202030204" pitchFamily="34" charset="0"/>
              </a:rPr>
              <a:t>Seal Coating</a:t>
            </a:r>
            <a:endParaRPr lang="en-US" sz="2000" b="1" dirty="0">
              <a:solidFill>
                <a:srgbClr val="0E1838"/>
              </a:solidFill>
              <a:latin typeface="Arial Narrow" panose="020B0606020202030204" pitchFamily="34" charset="0"/>
            </a:endParaRPr>
          </a:p>
        </p:txBody>
      </p:sp>
      <p:cxnSp>
        <p:nvCxnSpPr>
          <p:cNvPr id="38" name="Straight Connector 37">
            <a:extLst>
              <a:ext uri="{FF2B5EF4-FFF2-40B4-BE49-F238E27FC236}">
                <a16:creationId xmlns:a16="http://schemas.microsoft.com/office/drawing/2014/main" id="{367AB18A-51AA-4E5D-B9BD-A3E5A71BA869}"/>
              </a:ext>
            </a:extLst>
          </p:cNvPr>
          <p:cNvCxnSpPr>
            <a:cxnSpLocks/>
          </p:cNvCxnSpPr>
          <p:nvPr/>
        </p:nvCxnSpPr>
        <p:spPr>
          <a:xfrm flipV="1">
            <a:off x="6617014" y="3892116"/>
            <a:ext cx="869753" cy="718902"/>
          </a:xfrm>
          <a:prstGeom prst="line">
            <a:avLst/>
          </a:prstGeom>
          <a:noFill/>
          <a:ln w="19050" cap="flat" cmpd="sng" algn="ctr">
            <a:solidFill>
              <a:srgbClr val="183059"/>
            </a:solidFill>
            <a:prstDash val="solid"/>
            <a:miter lim="800000"/>
          </a:ln>
          <a:effectLst/>
        </p:spPr>
      </p:cxnSp>
      <p:sp>
        <p:nvSpPr>
          <p:cNvPr id="39" name="TextBox 38">
            <a:extLst>
              <a:ext uri="{FF2B5EF4-FFF2-40B4-BE49-F238E27FC236}">
                <a16:creationId xmlns:a16="http://schemas.microsoft.com/office/drawing/2014/main" id="{F6AE6BE6-2796-4B8A-94AE-325067AAC08A}"/>
              </a:ext>
            </a:extLst>
          </p:cNvPr>
          <p:cNvSpPr txBox="1"/>
          <p:nvPr/>
        </p:nvSpPr>
        <p:spPr>
          <a:xfrm>
            <a:off x="7071376" y="3453039"/>
            <a:ext cx="1464801" cy="707886"/>
          </a:xfrm>
          <a:prstGeom prst="rect">
            <a:avLst/>
          </a:prstGeom>
          <a:noFill/>
        </p:spPr>
        <p:txBody>
          <a:bodyPr wrap="square" rtlCol="0">
            <a:spAutoFit/>
          </a:bodyPr>
          <a:lstStyle/>
          <a:p>
            <a:pPr algn="ctr"/>
            <a:r>
              <a:rPr lang="en-CA" sz="2000" b="1" dirty="0">
                <a:solidFill>
                  <a:srgbClr val="183059"/>
                </a:solidFill>
                <a:latin typeface="Arial Narrow" panose="020B0606020202030204" pitchFamily="34" charset="0"/>
              </a:rPr>
              <a:t>Tartaric Acid Core</a:t>
            </a:r>
            <a:endParaRPr lang="en-US" sz="2000" b="1" dirty="0">
              <a:solidFill>
                <a:srgbClr val="183059"/>
              </a:solidFill>
              <a:latin typeface="Arial Narrow" panose="020B0606020202030204" pitchFamily="34" charset="0"/>
            </a:endParaRPr>
          </a:p>
        </p:txBody>
      </p:sp>
      <p:sp>
        <p:nvSpPr>
          <p:cNvPr id="40" name="TextBox 39">
            <a:extLst>
              <a:ext uri="{FF2B5EF4-FFF2-40B4-BE49-F238E27FC236}">
                <a16:creationId xmlns:a16="http://schemas.microsoft.com/office/drawing/2014/main" id="{47EB3AA9-F5ED-4EFE-BB35-E7AC540E880C}"/>
              </a:ext>
            </a:extLst>
          </p:cNvPr>
          <p:cNvSpPr txBox="1"/>
          <p:nvPr/>
        </p:nvSpPr>
        <p:spPr>
          <a:xfrm>
            <a:off x="6335666" y="1788071"/>
            <a:ext cx="1499191" cy="830997"/>
          </a:xfrm>
          <a:prstGeom prst="rect">
            <a:avLst/>
          </a:prstGeom>
          <a:noFill/>
        </p:spPr>
        <p:txBody>
          <a:bodyPr wrap="square" rtlCol="0">
            <a:spAutoFit/>
          </a:bodyPr>
          <a:lstStyle/>
          <a:p>
            <a:pPr algn="ctr"/>
            <a:r>
              <a:rPr lang="en-CA" sz="2400" b="1" dirty="0">
                <a:solidFill>
                  <a:prstClr val="black"/>
                </a:solidFill>
                <a:latin typeface="Arial Narrow" panose="020B0606020202030204" pitchFamily="34" charset="0"/>
              </a:rPr>
              <a:t>Dabigatran Pellet</a:t>
            </a:r>
            <a:endParaRPr lang="en-US" sz="2400" b="1"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3025844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9" y="17215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096" y="351404"/>
            <a:ext cx="2583904" cy="101779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508105"/>
          </a:xfrm>
          <a:prstGeom prst="rect">
            <a:avLst/>
          </a:prstGeom>
          <a:noFill/>
        </p:spPr>
        <p:txBody>
          <a:bodyPr wrap="square">
            <a:spAutoFit/>
          </a:bodyPr>
          <a:lstStyle/>
          <a:p>
            <a:pPr lvl="0">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DOACs as Compared to Warfarin </a:t>
            </a:r>
            <a:r>
              <a:rPr lang="nb-NO" sz="3200" b="1" dirty="0">
                <a:solidFill>
                  <a:srgbClr val="183059"/>
                </a:solidFill>
                <a:latin typeface="Arial Narrow" panose="020B0606020202030204" pitchFamily="34" charset="0"/>
                <a:cs typeface="Aharoni" panose="02010803020104030203" pitchFamily="2" charset="-79"/>
              </a:rPr>
              <a:t>for GI Bleeding and Dyspepsia</a:t>
            </a:r>
            <a:b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CA" sz="28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rPr>
              <a:t>Indirect Comparisons from the Clinical Trials </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extLst>
              <p:ext uri="{D42A27DB-BD31-4B8C-83A1-F6EECF244321}">
                <p14:modId xmlns:p14="http://schemas.microsoft.com/office/powerpoint/2010/main" val="869731545"/>
              </p:ext>
            </p:extLst>
          </p:nvPr>
        </p:nvGraphicFramePr>
        <p:xfrm>
          <a:off x="193330" y="2410427"/>
          <a:ext cx="8779999" cy="194486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Dyspepsia</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2400" b="1" dirty="0">
                          <a:solidFill>
                            <a:schemeClr val="tx1">
                              <a:lumMod val="75000"/>
                              <a:lumOff val="25000"/>
                            </a:schemeClr>
                          </a:solidFill>
                          <a:latin typeface="Arial Narrow" panose="020B0606020202030204" pitchFamily="34" charset="0"/>
                          <a:cs typeface="Candara"/>
                        </a:rPr>
                        <a:t>N/A</a:t>
                      </a:r>
                      <a:endParaRPr lang="en-US" sz="2400" b="1" dirty="0">
                        <a:solidFill>
                          <a:schemeClr val="tx1">
                            <a:lumMod val="75000"/>
                            <a:lumOff val="25000"/>
                          </a:schemeClr>
                        </a:solidFill>
                        <a:latin typeface="Arial Narrow" panose="020B0606020202030204" pitchFamily="34" charset="0"/>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2400" b="1" dirty="0">
                          <a:solidFill>
                            <a:schemeClr val="tx1">
                              <a:lumMod val="75000"/>
                              <a:lumOff val="25000"/>
                            </a:schemeClr>
                          </a:solidFill>
                          <a:latin typeface="Arial Narrow" panose="020B0606020202030204" pitchFamily="34" charset="0"/>
                          <a:cs typeface="Candara"/>
                        </a:rPr>
                        <a:t>N/A</a:t>
                      </a:r>
                      <a:endParaRPr lang="en-US" sz="2400" b="1" dirty="0">
                        <a:solidFill>
                          <a:schemeClr val="tx1">
                            <a:lumMod val="75000"/>
                            <a:lumOff val="25000"/>
                          </a:schemeClr>
                        </a:solidFill>
                        <a:latin typeface="Arial Narrow" panose="020B0606020202030204" pitchFamily="34" charset="0"/>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50849" y="3226504"/>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3237655"/>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3226504"/>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3231048"/>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3231048"/>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3857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161925" y="4713443"/>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To date there are no head-to-head trials between apixaban, dabigatran, </a:t>
            </a:r>
            <a:r>
              <a:rPr kumimoji="0" lang="en-US" sz="16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edoxaban</a:t>
            </a: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 and rivaroxaban, therefore comparative efficacy and safety have not been established</a:t>
            </a: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915409" y="5491618"/>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1161349" y="5436774"/>
            <a:ext cx="226926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vs Warfarin </a:t>
            </a:r>
          </a:p>
          <a:p>
            <a:pPr lvl="0"/>
            <a:r>
              <a:rPr lang="en-US" sz="1200" b="1" dirty="0">
                <a:solidFill>
                  <a:srgbClr val="000000"/>
                </a:solidFill>
                <a:latin typeface="Arial Narrow" panose="020B0606020202030204" pitchFamily="34" charset="0"/>
              </a:rPr>
              <a:t>(P &lt; .05)  </a:t>
            </a: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0" name="Left-Right Arrow 28">
            <a:extLst>
              <a:ext uri="{FF2B5EF4-FFF2-40B4-BE49-F238E27FC236}">
                <a16:creationId xmlns:a16="http://schemas.microsoft.com/office/drawing/2014/main" id="{4B6B85B8-6608-402B-9F83-8861056DBA04}"/>
              </a:ext>
            </a:extLst>
          </p:cNvPr>
          <p:cNvSpPr/>
          <p:nvPr/>
        </p:nvSpPr>
        <p:spPr>
          <a:xfrm>
            <a:off x="3301057" y="5483867"/>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3676550" y="5448210"/>
            <a:ext cx="2752032"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 Significant Difference vs. Warfarin </a:t>
            </a: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883-891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sp>
        <p:nvSpPr>
          <p:cNvPr id="42" name="Arrow: Striped Right 41">
            <a:extLst>
              <a:ext uri="{FF2B5EF4-FFF2-40B4-BE49-F238E27FC236}">
                <a16:creationId xmlns:a16="http://schemas.microsoft.com/office/drawing/2014/main" id="{EF303E8B-349B-4C4C-8411-41B6080E2C97}"/>
              </a:ext>
            </a:extLst>
          </p:cNvPr>
          <p:cNvSpPr/>
          <p:nvPr/>
        </p:nvSpPr>
        <p:spPr>
          <a:xfrm rot="16200000">
            <a:off x="3816740" y="3813531"/>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Arrow: Striped Right 42">
            <a:extLst>
              <a:ext uri="{FF2B5EF4-FFF2-40B4-BE49-F238E27FC236}">
                <a16:creationId xmlns:a16="http://schemas.microsoft.com/office/drawing/2014/main" id="{CB04C516-CACF-4385-981E-D2A7FB6BB8CA}"/>
              </a:ext>
            </a:extLst>
          </p:cNvPr>
          <p:cNvSpPr/>
          <p:nvPr/>
        </p:nvSpPr>
        <p:spPr>
          <a:xfrm rot="16200000">
            <a:off x="5250849" y="3840569"/>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D2008242-8602-4C88-A3F8-C97AA99E6937}"/>
              </a:ext>
            </a:extLst>
          </p:cNvPr>
          <p:cNvSpPr/>
          <p:nvPr/>
        </p:nvSpPr>
        <p:spPr>
          <a:xfrm>
            <a:off x="6164092" y="5435468"/>
            <a:ext cx="2752032"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a typeface="+mn-ea"/>
                <a:cs typeface="+mn-cs"/>
              </a:rPr>
              <a:t>N/A </a:t>
            </a: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Information Not Available</a:t>
            </a:r>
          </a:p>
        </p:txBody>
      </p:sp>
    </p:spTree>
    <p:extLst>
      <p:ext uri="{BB962C8B-B14F-4D97-AF65-F5344CB8AC3E}">
        <p14:creationId xmlns:p14="http://schemas.microsoft.com/office/powerpoint/2010/main" val="318667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081" y="13238"/>
            <a:ext cx="6867311" cy="1200329"/>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Co-morbidity Considerations in </a:t>
            </a:r>
            <a:br>
              <a:rPr lang="en-CA" sz="3600" b="1" dirty="0">
                <a:solidFill>
                  <a:srgbClr val="183059"/>
                </a:solidFill>
                <a:latin typeface="Arial Narrow" panose="020B0606020202030204" pitchFamily="34" charset="0"/>
                <a:cs typeface="Aharoni" panose="02010803020104030203" pitchFamily="2" charset="-79"/>
              </a:rPr>
            </a:br>
            <a:r>
              <a:rPr lang="en-CA" sz="3600" b="1" dirty="0">
                <a:solidFill>
                  <a:srgbClr val="183059"/>
                </a:solidFill>
                <a:latin typeface="Arial Narrow" panose="020B0606020202030204" pitchFamily="34" charset="0"/>
                <a:cs typeface="Aharoni" panose="02010803020104030203" pitchFamily="2" charset="-79"/>
              </a:rPr>
              <a:t>Atrial Fibrillation</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graphicFrame>
        <p:nvGraphicFramePr>
          <p:cNvPr id="27" name="Chart 26">
            <a:extLst>
              <a:ext uri="{FF2B5EF4-FFF2-40B4-BE49-F238E27FC236}">
                <a16:creationId xmlns:a16="http://schemas.microsoft.com/office/drawing/2014/main" id="{51705E64-E79F-48F9-B486-455F6BADBFD3}"/>
              </a:ext>
            </a:extLst>
          </p:cNvPr>
          <p:cNvGraphicFramePr/>
          <p:nvPr>
            <p:extLst/>
          </p:nvPr>
        </p:nvGraphicFramePr>
        <p:xfrm>
          <a:off x="2213681" y="4721243"/>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Chart 27">
            <a:extLst>
              <a:ext uri="{FF2B5EF4-FFF2-40B4-BE49-F238E27FC236}">
                <a16:creationId xmlns:a16="http://schemas.microsoft.com/office/drawing/2014/main" id="{8FD8839C-4C1D-48E6-AEE5-0B5478BEA6E4}"/>
              </a:ext>
            </a:extLst>
          </p:cNvPr>
          <p:cNvGraphicFramePr/>
          <p:nvPr>
            <p:extLst/>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7"/>
          </a:graphicData>
        </a:graphic>
      </p:graphicFrame>
      <p:pic>
        <p:nvPicPr>
          <p:cNvPr id="2" name="Picture 1">
            <a:extLst>
              <a:ext uri="{FF2B5EF4-FFF2-40B4-BE49-F238E27FC236}">
                <a16:creationId xmlns:a16="http://schemas.microsoft.com/office/drawing/2014/main" id="{C7601046-B996-483C-94E3-0DA8F9B392D2}"/>
              </a:ext>
            </a:extLst>
          </p:cNvPr>
          <p:cNvPicPr>
            <a:picLocks noChangeAspect="1"/>
          </p:cNvPicPr>
          <p:nvPr/>
        </p:nvPicPr>
        <p:blipFill>
          <a:blip r:embed="rId8"/>
          <a:stretch>
            <a:fillRect/>
          </a:stretch>
        </p:blipFill>
        <p:spPr>
          <a:xfrm>
            <a:off x="446302" y="1379722"/>
            <a:ext cx="8292094" cy="4567842"/>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46E92D12-0950-4CF2-AFF2-25FB834E8B76}"/>
              </a:ext>
            </a:extLst>
          </p:cNvPr>
          <p:cNvSpPr txBox="1"/>
          <p:nvPr/>
        </p:nvSpPr>
        <p:spPr>
          <a:xfrm>
            <a:off x="448666" y="5855290"/>
            <a:ext cx="4955824" cy="2616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Arial Narrow" panose="020B0606020202030204" pitchFamily="34" charset="0"/>
                <a:cs typeface="Lato"/>
              </a:rPr>
              <a:t>* or prasugrel if PCI performed    ** clopidogrel generally selected</a:t>
            </a:r>
          </a:p>
        </p:txBody>
      </p:sp>
      <p:sp>
        <p:nvSpPr>
          <p:cNvPr id="24" name="Rectangle 23">
            <a:extLst>
              <a:ext uri="{FF2B5EF4-FFF2-40B4-BE49-F238E27FC236}">
                <a16:creationId xmlns:a16="http://schemas.microsoft.com/office/drawing/2014/main" id="{6393089C-0643-41BB-BCED-5CA839EE501E}"/>
              </a:ext>
            </a:extLst>
          </p:cNvPr>
          <p:cNvSpPr/>
          <p:nvPr/>
        </p:nvSpPr>
        <p:spPr>
          <a:xfrm>
            <a:off x="107504" y="6254374"/>
            <a:ext cx="4572000" cy="5847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Pfizer Canada Inc./BMS Canada.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Eliquis</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apixaban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June 16,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Boehringer</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Ingelheim</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Canada Ltd.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Pradaxa</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dagbatran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August 11,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Bayer Inc.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Xarelto</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rivaroxaban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July 20, 2015.</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cs typeface="Lato"/>
              </a:rPr>
              <a:t>Cairns  Which OAC for which AF Patient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2013;  :1-8</a:t>
            </a:r>
          </a:p>
        </p:txBody>
      </p:sp>
      <p:sp>
        <p:nvSpPr>
          <p:cNvPr id="25" name="Rectangle 24">
            <a:extLst>
              <a:ext uri="{FF2B5EF4-FFF2-40B4-BE49-F238E27FC236}">
                <a16:creationId xmlns:a16="http://schemas.microsoft.com/office/drawing/2014/main" id="{2170723D-8962-4B8C-9AA2-6FDDC5A75B29}"/>
              </a:ext>
            </a:extLst>
          </p:cNvPr>
          <p:cNvSpPr/>
          <p:nvPr/>
        </p:nvSpPr>
        <p:spPr>
          <a:xfrm>
            <a:off x="4480167" y="6232360"/>
            <a:ext cx="4572000" cy="584775"/>
          </a:xfrm>
          <a:prstGeom prst="rect">
            <a:avLst/>
          </a:prstGeom>
        </p:spPr>
        <p:txBody>
          <a:bodyPr>
            <a:sp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cs typeface="Lato"/>
              </a:rPr>
              <a:t>Granger et al., NEJM 2011; 365: 981-992</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cs typeface="Lato"/>
              </a:rPr>
              <a:t>Connolly et al., NEJM 2009; 361: 1139-1151</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cs typeface="Lato"/>
              </a:rPr>
              <a:t>Patel et al., NEJM 2011; 365: 883-891</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Macle</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L et al. 2016 Focused Update of the CCS Management of AF. CJC 32;1170</a:t>
            </a:r>
          </a:p>
        </p:txBody>
      </p:sp>
    </p:spTree>
    <p:extLst>
      <p:ext uri="{BB962C8B-B14F-4D97-AF65-F5344CB8AC3E}">
        <p14:creationId xmlns:p14="http://schemas.microsoft.com/office/powerpoint/2010/main" val="198182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2234" y="132101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51950" y="156854"/>
            <a:ext cx="6662621" cy="954107"/>
          </a:xfrm>
          <a:prstGeom prst="rect">
            <a:avLst/>
          </a:prstGeom>
          <a:noFill/>
        </p:spPr>
        <p:txBody>
          <a:bodyPr wrap="square">
            <a:spAutoFit/>
          </a:bodyPr>
          <a:lstStyle/>
          <a:p>
            <a:pPr lvl="0">
              <a:defRPr/>
            </a:pPr>
            <a:r>
              <a:rPr lang="en-CA" sz="2700" b="1" dirty="0">
                <a:solidFill>
                  <a:srgbClr val="1B1A5A"/>
                </a:solidFill>
                <a:latin typeface="Arial Narrow" panose="020B0606020202030204" pitchFamily="34" charset="0"/>
                <a:cs typeface="Aharoni" panose="02010803020104030203" pitchFamily="2" charset="-79"/>
              </a:rPr>
              <a:t>Expert Position on the Role of a PPI in Anticoagulation and Antiplatelet Management</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1000" dirty="0">
                <a:solidFill>
                  <a:prstClr val="white"/>
                </a:solidFill>
                <a:latin typeface="Arial Narrow" panose="020B0606020202030204" pitchFamily="34" charset="0"/>
                <a:cs typeface="Arial" pitchFamily="34" charset="0"/>
              </a:rPr>
              <a:t>PPI = Proton Pump Inhibitor</a:t>
            </a:r>
          </a:p>
          <a:p>
            <a:pPr lvl="0">
              <a:lnSpc>
                <a:spcPct val="90000"/>
              </a:lnSpc>
              <a:defRPr/>
            </a:pPr>
            <a:r>
              <a:rPr lang="en-GB" sz="900" dirty="0" err="1">
                <a:solidFill>
                  <a:prstClr val="white"/>
                </a:solidFill>
                <a:latin typeface="Arial Narrow" panose="020B0606020202030204" pitchFamily="34" charset="0"/>
                <a:cs typeface="Arial" pitchFamily="34" charset="0"/>
              </a:rPr>
              <a:t>Agewall</a:t>
            </a:r>
            <a:r>
              <a:rPr lang="en-GB" sz="900" dirty="0">
                <a:solidFill>
                  <a:prstClr val="white"/>
                </a:solidFill>
                <a:latin typeface="Arial Narrow" panose="020B0606020202030204" pitchFamily="34" charset="0"/>
                <a:cs typeface="Arial" pitchFamily="34" charset="0"/>
              </a:rPr>
              <a:t> et al. Eur Heart J 2013 Jun;34(23):1708-13, 1713a-1713b</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307342D-28B2-4B83-8529-A692AA9DAE46}"/>
              </a:ext>
            </a:extLst>
          </p:cNvPr>
          <p:cNvSpPr txBox="1"/>
          <p:nvPr/>
        </p:nvSpPr>
        <p:spPr>
          <a:xfrm>
            <a:off x="128792" y="2110468"/>
            <a:ext cx="8813997" cy="4216539"/>
          </a:xfrm>
          <a:prstGeom prst="rect">
            <a:avLst/>
          </a:prstGeom>
          <a:noFill/>
        </p:spPr>
        <p:txBody>
          <a:bodyPr wrap="square" rtlCol="0">
            <a:spAutoFit/>
          </a:bodyPr>
          <a:lstStyle/>
          <a:p>
            <a:pPr marL="285750" lvl="0" indent="-285750" defTabSz="914400">
              <a:buClr>
                <a:srgbClr val="43BAD8"/>
              </a:buClr>
              <a:buFont typeface="Wingdings" panose="05000000000000000000" pitchFamily="2" charset="2"/>
              <a:buChar char="§"/>
              <a:defRPr/>
            </a:pPr>
            <a:r>
              <a:rPr lang="en-CA" sz="2000" b="1" dirty="0">
                <a:solidFill>
                  <a:prstClr val="black"/>
                </a:solidFill>
                <a:latin typeface="Arial Narrow" panose="020B0606020202030204" pitchFamily="34" charset="0"/>
                <a:cs typeface="Candara"/>
              </a:rPr>
              <a:t>There is NO evidence that proton pump inhibitors (PPI) prevent or reduce the risk of GI bleeding from DOACs</a:t>
            </a:r>
          </a:p>
          <a:p>
            <a:pPr marL="285750" lvl="0" indent="-285750" defTabSz="914400">
              <a:buClr>
                <a:srgbClr val="43BAD8"/>
              </a:buClr>
              <a:buFont typeface="Wingdings" panose="05000000000000000000" pitchFamily="2" charset="2"/>
              <a:buChar char="§"/>
              <a:defRPr/>
            </a:pPr>
            <a:endParaRPr lang="en-CA" sz="2000" b="1" dirty="0">
              <a:solidFill>
                <a:prstClr val="black"/>
              </a:solidFill>
              <a:latin typeface="Arial Narrow" panose="020B0606020202030204" pitchFamily="34" charset="0"/>
              <a:cs typeface="Candara"/>
            </a:endParaRPr>
          </a:p>
          <a:p>
            <a:pPr marL="285750" lvl="0" indent="-285750" defTabSz="914400">
              <a:buClr>
                <a:srgbClr val="43BAD8"/>
              </a:buClr>
              <a:buFont typeface="Wingdings" panose="05000000000000000000" pitchFamily="2" charset="2"/>
              <a:buChar char="§"/>
              <a:defRPr/>
            </a:pPr>
            <a:r>
              <a:rPr lang="en-CA" sz="2000" b="1" dirty="0">
                <a:solidFill>
                  <a:prstClr val="black"/>
                </a:solidFill>
                <a:latin typeface="Arial Narrow" panose="020B0606020202030204" pitchFamily="34" charset="0"/>
                <a:cs typeface="Candara"/>
              </a:rPr>
              <a:t>There is anecdotal evidence that PPIs reduce symptoms from dabigatran related dyspepsia, but no evidence that PPI use reduces the risk of GI bleeding from dabigatran</a:t>
            </a:r>
            <a:br>
              <a:rPr lang="en-CA" sz="2000" b="1" dirty="0">
                <a:solidFill>
                  <a:prstClr val="black"/>
                </a:solidFill>
                <a:latin typeface="Arial Narrow" panose="020B0606020202030204" pitchFamily="34" charset="0"/>
                <a:cs typeface="Candara"/>
              </a:rPr>
            </a:br>
            <a:endParaRPr lang="en-CA" sz="2000" b="1" dirty="0">
              <a:solidFill>
                <a:prstClr val="black"/>
              </a:solidFill>
              <a:latin typeface="Arial Narrow" panose="020B0606020202030204" pitchFamily="34" charset="0"/>
              <a:cs typeface="Candara"/>
            </a:endParaRPr>
          </a:p>
          <a:p>
            <a:pPr marL="285750" lvl="0" indent="-285750" defTabSz="914400">
              <a:buClr>
                <a:srgbClr val="43BAD8"/>
              </a:buClr>
              <a:buFont typeface="Wingdings" panose="05000000000000000000" pitchFamily="2" charset="2"/>
              <a:buChar char="§"/>
              <a:defRPr/>
            </a:pPr>
            <a:r>
              <a:rPr lang="en-CA" sz="2000" b="1" dirty="0">
                <a:solidFill>
                  <a:prstClr val="black"/>
                </a:solidFill>
                <a:latin typeface="Arial Narrow" panose="020B0606020202030204" pitchFamily="34" charset="0"/>
                <a:cs typeface="Candara"/>
              </a:rPr>
              <a:t>There is very strong evidence that antiplatelet drugs, including low dose ASA, increase the risk of GI bleeding, and this is additive to DOACs and warfarin</a:t>
            </a:r>
            <a:br>
              <a:rPr lang="en-CA" sz="2000" b="1" dirty="0">
                <a:solidFill>
                  <a:prstClr val="black"/>
                </a:solidFill>
                <a:latin typeface="Arial Narrow" panose="020B0606020202030204" pitchFamily="34" charset="0"/>
                <a:cs typeface="Candara"/>
              </a:rPr>
            </a:br>
            <a:endParaRPr lang="en-CA" sz="2000" b="1" dirty="0">
              <a:solidFill>
                <a:prstClr val="black"/>
              </a:solidFill>
              <a:latin typeface="Arial Narrow" panose="020B0606020202030204" pitchFamily="34" charset="0"/>
              <a:cs typeface="Candara"/>
            </a:endParaRPr>
          </a:p>
          <a:p>
            <a:pPr marL="285750" lvl="0" indent="-285750" defTabSz="914400">
              <a:buClr>
                <a:srgbClr val="43BAD8"/>
              </a:buClr>
              <a:buFont typeface="Wingdings" panose="05000000000000000000" pitchFamily="2" charset="2"/>
              <a:buChar char="§"/>
              <a:defRPr/>
            </a:pPr>
            <a:r>
              <a:rPr lang="en-CA" sz="2000" b="1" dirty="0">
                <a:solidFill>
                  <a:prstClr val="black"/>
                </a:solidFill>
                <a:latin typeface="Arial Narrow" panose="020B0606020202030204" pitchFamily="34" charset="0"/>
                <a:cs typeface="Candara"/>
              </a:rPr>
              <a:t>The risk of major bleeding approximately doubles when a DOAC or warfarin is taken with ASA &amp; triples when taken with double antiplatelet Rx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dirty="0">
              <a:ln>
                <a:noFill/>
              </a:ln>
              <a:solidFill>
                <a:prstClr val="black"/>
              </a:solidFill>
              <a:effectLst/>
              <a:uLnTx/>
              <a:uFillTx/>
              <a:latin typeface="Lato"/>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335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29484</TotalTime>
  <Words>5184</Words>
  <Application>Microsoft Office PowerPoint</Application>
  <PresentationFormat>On-screen Show (4:3)</PresentationFormat>
  <Paragraphs>712</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Agency FB</vt:lpstr>
      <vt:lpstr>Arial</vt:lpstr>
      <vt:lpstr>Arial Narrow</vt:lpstr>
      <vt:lpstr>Calibri</vt:lpstr>
      <vt:lpstr>Candara</vt:lpstr>
      <vt:lpstr>Lato</vt:lpstr>
      <vt:lpstr>Open Sans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407</cp:revision>
  <dcterms:created xsi:type="dcterms:W3CDTF">2018-12-21T21:39:30Z</dcterms:created>
  <dcterms:modified xsi:type="dcterms:W3CDTF">2019-04-01T18:32:35Z</dcterms:modified>
</cp:coreProperties>
</file>